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56" r:id="rId1"/>
  </p:sldMasterIdLst>
  <p:notesMasterIdLst>
    <p:notesMasterId r:id="rId38"/>
  </p:notesMasterIdLst>
  <p:sldIdLst>
    <p:sldId id="256" r:id="rId2"/>
    <p:sldId id="293" r:id="rId3"/>
    <p:sldId id="294" r:id="rId4"/>
    <p:sldId id="343" r:id="rId5"/>
    <p:sldId id="296" r:id="rId6"/>
    <p:sldId id="347" r:id="rId7"/>
    <p:sldId id="360" r:id="rId8"/>
    <p:sldId id="348" r:id="rId9"/>
    <p:sldId id="349" r:id="rId10"/>
    <p:sldId id="357" r:id="rId11"/>
    <p:sldId id="350" r:id="rId12"/>
    <p:sldId id="351" r:id="rId13"/>
    <p:sldId id="352" r:id="rId14"/>
    <p:sldId id="353" r:id="rId15"/>
    <p:sldId id="361" r:id="rId16"/>
    <p:sldId id="358" r:id="rId17"/>
    <p:sldId id="312" r:id="rId18"/>
    <p:sldId id="313" r:id="rId19"/>
    <p:sldId id="354" r:id="rId20"/>
    <p:sldId id="315" r:id="rId21"/>
    <p:sldId id="346" r:id="rId22"/>
    <p:sldId id="314" r:id="rId23"/>
    <p:sldId id="355" r:id="rId24"/>
    <p:sldId id="356" r:id="rId25"/>
    <p:sldId id="295" r:id="rId26"/>
    <p:sldId id="316" r:id="rId27"/>
    <p:sldId id="359" r:id="rId28"/>
    <p:sldId id="320" r:id="rId29"/>
    <p:sldId id="321" r:id="rId30"/>
    <p:sldId id="292" r:id="rId31"/>
    <p:sldId id="328" r:id="rId32"/>
    <p:sldId id="329" r:id="rId33"/>
    <p:sldId id="330" r:id="rId34"/>
    <p:sldId id="325" r:id="rId35"/>
    <p:sldId id="324" r:id="rId36"/>
    <p:sldId id="34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an Yahav" initials="EY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181C"/>
    <a:srgbClr val="CBCBCB"/>
    <a:srgbClr val="FFFFFF"/>
    <a:srgbClr val="FFA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986" autoAdjust="0"/>
    <p:restoredTop sz="88837" autoAdjust="0"/>
  </p:normalViewPr>
  <p:slideViewPr>
    <p:cSldViewPr snapToGrid="0">
      <p:cViewPr>
        <p:scale>
          <a:sx n="98" d="100"/>
          <a:sy n="98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541B3-ADF2-4140-9D56-1B9767AC715A}" type="datetimeFigureOut">
              <a:rPr lang="en-US" smtClean="0"/>
              <a:t>23/03/2018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7E018-8847-4311-B776-872B95F81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01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88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54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1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44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96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56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36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5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56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2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17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83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018-8847-4311-B776-872B95F8195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8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0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181C"/>
                </a:solidFill>
              </a:defRPr>
            </a:lvl1pPr>
            <a:lvl2pPr>
              <a:defRPr>
                <a:solidFill>
                  <a:srgbClr val="18181C"/>
                </a:solidFill>
              </a:defRPr>
            </a:lvl2pPr>
            <a:lvl3pPr>
              <a:defRPr>
                <a:solidFill>
                  <a:srgbClr val="18181C"/>
                </a:solidFill>
              </a:defRPr>
            </a:lvl3pPr>
            <a:lvl4pPr>
              <a:defRPr>
                <a:solidFill>
                  <a:srgbClr val="18181C"/>
                </a:solidFill>
              </a:defRPr>
            </a:lvl4pPr>
            <a:lvl5pPr>
              <a:defRPr>
                <a:solidFill>
                  <a:srgbClr val="18181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6328" y="6356351"/>
            <a:ext cx="1319022" cy="365125"/>
          </a:xfrm>
        </p:spPr>
        <p:txBody>
          <a:bodyPr/>
          <a:lstStyle/>
          <a:p>
            <a:fld id="{B2366A7F-3005-4D8C-BC2B-4770349E9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181C"/>
                </a:solidFill>
              </a:defRPr>
            </a:lvl1pPr>
            <a:lvl2pPr>
              <a:defRPr>
                <a:solidFill>
                  <a:srgbClr val="18181C"/>
                </a:solidFill>
              </a:defRPr>
            </a:lvl2pPr>
            <a:lvl3pPr>
              <a:defRPr>
                <a:solidFill>
                  <a:srgbClr val="18181C"/>
                </a:solidFill>
              </a:defRPr>
            </a:lvl3pPr>
            <a:lvl4pPr>
              <a:defRPr>
                <a:solidFill>
                  <a:srgbClr val="18181C"/>
                </a:solidFill>
              </a:defRPr>
            </a:lvl4pPr>
            <a:lvl5pPr>
              <a:defRPr>
                <a:solidFill>
                  <a:srgbClr val="18181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6328" y="6356351"/>
            <a:ext cx="1319022" cy="365125"/>
          </a:xfrm>
        </p:spPr>
        <p:txBody>
          <a:bodyPr/>
          <a:lstStyle/>
          <a:p>
            <a:fld id="{B2366A7F-3005-4D8C-BC2B-4770349E9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7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90F8-23EA-4081-8C8F-9B710885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EEC11-CAAB-4A2A-9830-9C29154C1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7E89F-5E2A-40C0-AE3F-AD54F3E69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181C"/>
                </a:solidFill>
              </a:defRPr>
            </a:lvl1pPr>
            <a:lvl2pPr>
              <a:defRPr>
                <a:solidFill>
                  <a:srgbClr val="18181C"/>
                </a:solidFill>
              </a:defRPr>
            </a:lvl2pPr>
            <a:lvl3pPr>
              <a:defRPr>
                <a:solidFill>
                  <a:srgbClr val="18181C"/>
                </a:solidFill>
              </a:defRPr>
            </a:lvl3pPr>
            <a:lvl4pPr>
              <a:defRPr>
                <a:solidFill>
                  <a:srgbClr val="18181C"/>
                </a:solidFill>
              </a:defRPr>
            </a:lvl4pPr>
            <a:lvl5pPr>
              <a:defRPr>
                <a:solidFill>
                  <a:srgbClr val="18181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6328" y="6356351"/>
            <a:ext cx="1319022" cy="365125"/>
          </a:xfrm>
        </p:spPr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8181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3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8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7" y="365126"/>
            <a:ext cx="7263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7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6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6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0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B2366A7F-3005-4D8C-BC2B-4770349E9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66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rgbClr val="18181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rgbClr val="18181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rgbClr val="18181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rgbClr val="18181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rgbClr val="18181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3.png"/><Relationship Id="rId4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3.png"/><Relationship Id="rId4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0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0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28.png"/><Relationship Id="rId19" Type="http://schemas.openxmlformats.org/officeDocument/2006/relationships/image" Target="../media/image44.png"/><Relationship Id="rId4" Type="http://schemas.openxmlformats.org/officeDocument/2006/relationships/image" Target="../media/image290.png"/><Relationship Id="rId9" Type="http://schemas.openxmlformats.org/officeDocument/2006/relationships/image" Target="../media/image27.png"/><Relationship Id="rId1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3" Type="http://schemas.openxmlformats.org/officeDocument/2006/relationships/image" Target="../media/image50.png"/><Relationship Id="rId12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10.png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4" Type="http://schemas.openxmlformats.org/officeDocument/2006/relationships/image" Target="../media/image51.png"/><Relationship Id="rId1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35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image" Target="../media/image35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933" y="1122363"/>
            <a:ext cx="803504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Statistical Reconstruction</a:t>
            </a:r>
            <a:br>
              <a:rPr lang="en-US" dirty="0"/>
            </a:br>
            <a:r>
              <a:rPr lang="en-US" dirty="0"/>
              <a:t> of Class Hierarchies</a:t>
            </a:r>
            <a:br>
              <a:rPr lang="en-US" dirty="0"/>
            </a:br>
            <a:r>
              <a:rPr lang="en-US" dirty="0"/>
              <a:t>in Binaries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21493"/>
            <a:ext cx="6858000" cy="3020954"/>
          </a:xfrm>
        </p:spPr>
        <p:txBody>
          <a:bodyPr>
            <a:normAutofit lnSpcReduction="10000"/>
          </a:bodyPr>
          <a:lstStyle/>
          <a:p>
            <a:r>
              <a:rPr lang="en-US" b="1" i="0" dirty="0">
                <a:latin typeface="Cambria Math" panose="02040503050406030204" pitchFamily="18" charset="0"/>
              </a:rPr>
              <a:t>Omer Katz</a:t>
            </a:r>
          </a:p>
          <a:p>
            <a:endParaRPr lang="en-US" sz="1200" b="1" i="0" dirty="0">
              <a:latin typeface="Cambria Math" panose="02040503050406030204" pitchFamily="18" charset="0"/>
            </a:endParaRPr>
          </a:p>
          <a:p>
            <a:r>
              <a:rPr lang="en-US" dirty="0"/>
              <a:t>Technion, Israel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dirty="0"/>
              <a:t>27/03/2018</a:t>
            </a:r>
          </a:p>
          <a:p>
            <a:endParaRPr lang="en-US" dirty="0"/>
          </a:p>
          <a:p>
            <a:r>
              <a:rPr lang="en-US" sz="1700" dirty="0"/>
              <a:t>Joint work with Noam </a:t>
            </a:r>
            <a:r>
              <a:rPr lang="en-US" sz="1700" dirty="0" err="1"/>
              <a:t>Rinetzky</a:t>
            </a:r>
            <a:r>
              <a:rPr lang="en-US" sz="1700" dirty="0"/>
              <a:t> and </a:t>
            </a:r>
            <a:r>
              <a:rPr lang="en-US" sz="1700" dirty="0" err="1"/>
              <a:t>Eran</a:t>
            </a:r>
            <a:r>
              <a:rPr lang="en-US" sz="1700" dirty="0"/>
              <a:t> </a:t>
            </a:r>
            <a:r>
              <a:rPr lang="en-US" sz="1700" dirty="0" err="1"/>
              <a:t>Yahav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06088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7807-7ED0-47C5-8B2B-40BAA5CEF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the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EC4E9-8D3A-4624-8835-46961FDFA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advantage of any existing structural features</a:t>
            </a:r>
          </a:p>
          <a:p>
            <a:r>
              <a:rPr lang="en-US" dirty="0"/>
              <a:t>Simplify graph by eliminate “impossible” edges</a:t>
            </a:r>
          </a:p>
          <a:p>
            <a:endParaRPr lang="en-US" dirty="0"/>
          </a:p>
          <a:p>
            <a:r>
              <a:rPr lang="en-US" dirty="0"/>
              <a:t>Structural cues don’t necessarily exist</a:t>
            </a:r>
          </a:p>
          <a:p>
            <a:r>
              <a:rPr lang="en-US" b="1" dirty="0"/>
              <a:t>Optional optimization</a:t>
            </a:r>
            <a:r>
              <a:rPr lang="en-US" dirty="0"/>
              <a:t> step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D06BF-EC5A-4462-8F51-FFD629B1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836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Simplify the graph: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𝐶𝑙𝑎𝑠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has no possible parent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𝐶𝑙𝑎𝑠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has only one possible parent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𝑐𝑙𝑎𝑠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  <a:blipFill>
                <a:blip r:embed="rId2"/>
                <a:stretch>
                  <a:fillRect l="-1391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16CC38-F252-4916-9547-48E9DF57A758}"/>
              </a:ext>
            </a:extLst>
          </p:cNvPr>
          <p:cNvGrpSpPr/>
          <p:nvPr/>
        </p:nvGrpSpPr>
        <p:grpSpPr>
          <a:xfrm>
            <a:off x="3161944" y="3749278"/>
            <a:ext cx="1074220" cy="1237296"/>
            <a:chOff x="974088" y="2926080"/>
            <a:chExt cx="1972312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Flowchart: Process 44">
                  <a:extLst>
                    <a:ext uri="{FF2B5EF4-FFF2-40B4-BE49-F238E27FC236}">
                      <a16:creationId xmlns:a16="http://schemas.microsoft.com/office/drawing/2014/main" id="{D5F4A526-964B-4578-B131-53B6C650F24D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Flowchart: Process 44">
                  <a:extLst>
                    <a:ext uri="{FF2B5EF4-FFF2-40B4-BE49-F238E27FC236}">
                      <a16:creationId xmlns:a16="http://schemas.microsoft.com/office/drawing/2014/main" id="{D5F4A526-964B-4578-B131-53B6C650F2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  <a:blipFill>
                  <a:blip r:embed="rId3"/>
                  <a:stretch>
                    <a:fillRect l="-3371" t="-2027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Flowchart: Process 45">
                  <a:extLst>
                    <a:ext uri="{FF2B5EF4-FFF2-40B4-BE49-F238E27FC236}">
                      <a16:creationId xmlns:a16="http://schemas.microsoft.com/office/drawing/2014/main" id="{736A5ABF-05BF-48C5-8CBB-8B39D5DBB431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4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06CC964-EF15-492E-92FF-3E9D61A4D342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9B7653C-96C3-45A6-97CF-EA9C81FEA454}"/>
              </a:ext>
            </a:extLst>
          </p:cNvPr>
          <p:cNvGrpSpPr/>
          <p:nvPr/>
        </p:nvGrpSpPr>
        <p:grpSpPr>
          <a:xfrm>
            <a:off x="4036073" y="2405776"/>
            <a:ext cx="1070582" cy="702946"/>
            <a:chOff x="974088" y="2926080"/>
            <a:chExt cx="1972312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0043E1B9-5EC9-41BB-AA47-DD184B4D4D20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0043E1B9-5EC9-41BB-AA47-DD184B4D4D2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l="-2809" t="-5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Flowchart: Process 54">
                  <a:extLst>
                    <a:ext uri="{FF2B5EF4-FFF2-40B4-BE49-F238E27FC236}">
                      <a16:creationId xmlns:a16="http://schemas.microsoft.com/office/drawing/2014/main" id="{3872D18F-6DD4-43F4-AA63-E4CEE77187BB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6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4BA95D7-BF6D-455F-BB74-FFC5F311A437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E6EBBCF-0A57-4AD1-B2E5-F12261B7BA4C}"/>
              </a:ext>
            </a:extLst>
          </p:cNvPr>
          <p:cNvGrpSpPr/>
          <p:nvPr/>
        </p:nvGrpSpPr>
        <p:grpSpPr>
          <a:xfrm>
            <a:off x="4907836" y="3749278"/>
            <a:ext cx="1074221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Flowchart: Process 60">
                  <a:extLst>
                    <a:ext uri="{FF2B5EF4-FFF2-40B4-BE49-F238E27FC236}">
                      <a16:creationId xmlns:a16="http://schemas.microsoft.com/office/drawing/2014/main" id="{8FED9A0E-4EF5-4B15-9DC6-A19EA53FD21E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Flowchart: Process 60">
                  <a:extLst>
                    <a:ext uri="{FF2B5EF4-FFF2-40B4-BE49-F238E27FC236}">
                      <a16:creationId xmlns:a16="http://schemas.microsoft.com/office/drawing/2014/main" id="{8FED9A0E-4EF5-4B15-9DC6-A19EA53FD2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7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Flowchart: Process 61">
                  <a:extLst>
                    <a:ext uri="{FF2B5EF4-FFF2-40B4-BE49-F238E27FC236}">
                      <a16:creationId xmlns:a16="http://schemas.microsoft.com/office/drawing/2014/main" id="{AE6F0DD5-D60A-4084-9AF9-936283274B64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8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3712EBE-B999-4B50-8D7E-1DE498C20608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09FB3CF-021E-4ADA-B9BC-A0CAFE93EF1F}"/>
              </a:ext>
            </a:extLst>
          </p:cNvPr>
          <p:cNvCxnSpPr>
            <a:cxnSpLocks/>
            <a:stCxn id="46" idx="0"/>
            <a:endCxn id="54" idx="2"/>
          </p:cNvCxnSpPr>
          <p:nvPr/>
        </p:nvCxnSpPr>
        <p:spPr>
          <a:xfrm flipV="1">
            <a:off x="3699401" y="3108722"/>
            <a:ext cx="872609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08E96ED-609B-41FD-8541-0E8F257742FF}"/>
              </a:ext>
            </a:extLst>
          </p:cNvPr>
          <p:cNvCxnSpPr>
            <a:cxnSpLocks/>
            <a:stCxn id="62" idx="0"/>
            <a:endCxn id="54" idx="2"/>
          </p:cNvCxnSpPr>
          <p:nvPr/>
        </p:nvCxnSpPr>
        <p:spPr>
          <a:xfrm flipH="1" flipV="1">
            <a:off x="4572010" y="3108722"/>
            <a:ext cx="873283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B9E0CC9-31B5-4334-B3ED-098564C2FF21}"/>
              </a:ext>
            </a:extLst>
          </p:cNvPr>
          <p:cNvCxnSpPr>
            <a:cxnSpLocks/>
          </p:cNvCxnSpPr>
          <p:nvPr/>
        </p:nvCxnSpPr>
        <p:spPr>
          <a:xfrm>
            <a:off x="4234893" y="4308475"/>
            <a:ext cx="672943" cy="0"/>
          </a:xfrm>
          <a:prstGeom prst="straightConnector1">
            <a:avLst/>
          </a:prstGeom>
          <a:ln w="38100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088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Simplify the graph: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𝐶𝑙𝑎𝑠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has no possible parent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𝐶𝑙𝑎𝑠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has only one possible parent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𝑐𝑙𝑎𝑠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  <a:blipFill>
                <a:blip r:embed="rId3"/>
                <a:stretch>
                  <a:fillRect l="-1391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C917772-3B72-49D5-9AC3-BE668CCFF952}"/>
              </a:ext>
            </a:extLst>
          </p:cNvPr>
          <p:cNvGrpSpPr/>
          <p:nvPr/>
        </p:nvGrpSpPr>
        <p:grpSpPr>
          <a:xfrm>
            <a:off x="3161944" y="3749278"/>
            <a:ext cx="1074220" cy="1237296"/>
            <a:chOff x="974088" y="2926080"/>
            <a:chExt cx="1972312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Flowchart: Process 44">
                  <a:extLst>
                    <a:ext uri="{FF2B5EF4-FFF2-40B4-BE49-F238E27FC236}">
                      <a16:creationId xmlns:a16="http://schemas.microsoft.com/office/drawing/2014/main" id="{CD7434CB-04BC-4E03-A28D-6E24FF814DD2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Flowchart: Process 44">
                  <a:extLst>
                    <a:ext uri="{FF2B5EF4-FFF2-40B4-BE49-F238E27FC236}">
                      <a16:creationId xmlns:a16="http://schemas.microsoft.com/office/drawing/2014/main" id="{CD7434CB-04BC-4E03-A28D-6E24FF814DD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  <a:blipFill>
                  <a:blip r:embed="rId4"/>
                  <a:stretch>
                    <a:fillRect l="-3371" t="-2027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Flowchart: Process 45">
                  <a:extLst>
                    <a:ext uri="{FF2B5EF4-FFF2-40B4-BE49-F238E27FC236}">
                      <a16:creationId xmlns:a16="http://schemas.microsoft.com/office/drawing/2014/main" id="{90E6C817-5CAE-4B1F-83F8-681D9D0AC81E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9A3FC78-ECAB-4540-9B8C-02C9A59AD093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CB3B71E-B6CF-4E0F-97A4-8E1EA3CDAAF9}"/>
              </a:ext>
            </a:extLst>
          </p:cNvPr>
          <p:cNvGrpSpPr/>
          <p:nvPr/>
        </p:nvGrpSpPr>
        <p:grpSpPr>
          <a:xfrm>
            <a:off x="4036073" y="2405776"/>
            <a:ext cx="1070582" cy="702946"/>
            <a:chOff x="974088" y="2926080"/>
            <a:chExt cx="1972312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8B781773-C202-42BA-8A38-3B99461F7D1F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8B781773-C202-42BA-8A38-3B99461F7D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6"/>
                  <a:stretch>
                    <a:fillRect l="-2809" t="-5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Flowchart: Process 54">
                  <a:extLst>
                    <a:ext uri="{FF2B5EF4-FFF2-40B4-BE49-F238E27FC236}">
                      <a16:creationId xmlns:a16="http://schemas.microsoft.com/office/drawing/2014/main" id="{2FA2A742-F16E-4B7E-801F-B2F210D4CF61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7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E779B1A-7615-402C-9816-43E127585117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7AA71FE-275A-41E4-BB04-4CEA424185C2}"/>
              </a:ext>
            </a:extLst>
          </p:cNvPr>
          <p:cNvGrpSpPr/>
          <p:nvPr/>
        </p:nvGrpSpPr>
        <p:grpSpPr>
          <a:xfrm>
            <a:off x="4907836" y="3749278"/>
            <a:ext cx="1074221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Flowchart: Process 60">
                  <a:extLst>
                    <a:ext uri="{FF2B5EF4-FFF2-40B4-BE49-F238E27FC236}">
                      <a16:creationId xmlns:a16="http://schemas.microsoft.com/office/drawing/2014/main" id="{47AF7826-AF40-452E-872F-D68AACAA91A0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Flowchart: Process 60">
                  <a:extLst>
                    <a:ext uri="{FF2B5EF4-FFF2-40B4-BE49-F238E27FC236}">
                      <a16:creationId xmlns:a16="http://schemas.microsoft.com/office/drawing/2014/main" id="{47AF7826-AF40-452E-872F-D68AACAA91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8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Flowchart: Process 61">
                  <a:extLst>
                    <a:ext uri="{FF2B5EF4-FFF2-40B4-BE49-F238E27FC236}">
                      <a16:creationId xmlns:a16="http://schemas.microsoft.com/office/drawing/2014/main" id="{E6F55A75-E76C-44E1-B16B-A9D4D7730142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9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7ABC281-BEAF-4D8A-B024-0D093E8BA6B3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8E3304A-826B-4764-8428-A68AB87CD564}"/>
              </a:ext>
            </a:extLst>
          </p:cNvPr>
          <p:cNvCxnSpPr>
            <a:cxnSpLocks/>
            <a:stCxn id="46" idx="0"/>
            <a:endCxn id="54" idx="2"/>
          </p:cNvCxnSpPr>
          <p:nvPr/>
        </p:nvCxnSpPr>
        <p:spPr>
          <a:xfrm flipV="1">
            <a:off x="3699401" y="3108722"/>
            <a:ext cx="872609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DEDC916-148D-499B-B781-1FD48A6B6C1E}"/>
              </a:ext>
            </a:extLst>
          </p:cNvPr>
          <p:cNvCxnSpPr>
            <a:cxnSpLocks/>
            <a:stCxn id="62" idx="0"/>
            <a:endCxn id="54" idx="2"/>
          </p:cNvCxnSpPr>
          <p:nvPr/>
        </p:nvCxnSpPr>
        <p:spPr>
          <a:xfrm flipH="1" flipV="1">
            <a:off x="4572010" y="3108722"/>
            <a:ext cx="873283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8449E6B-6DFC-44FA-A114-63FB4068E592}"/>
              </a:ext>
            </a:extLst>
          </p:cNvPr>
          <p:cNvCxnSpPr>
            <a:cxnSpLocks/>
          </p:cNvCxnSpPr>
          <p:nvPr/>
        </p:nvCxnSpPr>
        <p:spPr>
          <a:xfrm>
            <a:off x="4234893" y="4308475"/>
            <a:ext cx="672943" cy="0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37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8EE48855-C933-4879-BDFD-56A61BD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r>
              <a:rPr lang="en-US" dirty="0"/>
              <a:t>Only 2 hierarchies remaining: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This is where existing techniques stop!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EC4D642-2102-4FBA-81B0-37883A2EAA47}"/>
              </a:ext>
            </a:extLst>
          </p:cNvPr>
          <p:cNvGrpSpPr/>
          <p:nvPr/>
        </p:nvGrpSpPr>
        <p:grpSpPr>
          <a:xfrm>
            <a:off x="2145967" y="2502182"/>
            <a:ext cx="4852066" cy="3113167"/>
            <a:chOff x="2384036" y="2597432"/>
            <a:chExt cx="4852066" cy="3113167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2B3ED12-E4A4-473C-9157-54C277F1AD53}"/>
                </a:ext>
              </a:extLst>
            </p:cNvPr>
            <p:cNvGrpSpPr/>
            <p:nvPr/>
          </p:nvGrpSpPr>
          <p:grpSpPr>
            <a:xfrm>
              <a:off x="6178082" y="2597432"/>
              <a:ext cx="1058020" cy="3113167"/>
              <a:chOff x="770781" y="2622274"/>
              <a:chExt cx="1058020" cy="31131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Flowchart: Process 38">
                    <a:extLst>
                      <a:ext uri="{FF2B5EF4-FFF2-40B4-BE49-F238E27FC236}">
                        <a16:creationId xmlns:a16="http://schemas.microsoft.com/office/drawing/2014/main" id="{B4DF1EAF-969C-4D5D-A48A-67B27FF8AA4A}"/>
                      </a:ext>
                    </a:extLst>
                  </p:cNvPr>
                  <p:cNvSpPr/>
                  <p:nvPr/>
                </p:nvSpPr>
                <p:spPr>
                  <a:xfrm>
                    <a:off x="770782" y="2622274"/>
                    <a:ext cx="1058019" cy="667223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𝐶𝑙𝑎𝑠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Flowchart: Process 38">
                    <a:extLst>
                      <a:ext uri="{FF2B5EF4-FFF2-40B4-BE49-F238E27FC236}">
                        <a16:creationId xmlns:a16="http://schemas.microsoft.com/office/drawing/2014/main" id="{B4DF1EAF-969C-4D5D-A48A-67B27FF8AA4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0782" y="2622274"/>
                    <a:ext cx="1058019" cy="667223"/>
                  </a:xfrm>
                  <a:prstGeom prst="flowChartProcess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Flowchart: Process 44">
                    <a:extLst>
                      <a:ext uri="{FF2B5EF4-FFF2-40B4-BE49-F238E27FC236}">
                        <a16:creationId xmlns:a16="http://schemas.microsoft.com/office/drawing/2014/main" id="{6F258595-3AE7-4B03-AFB8-1665B954554C}"/>
                      </a:ext>
                    </a:extLst>
                  </p:cNvPr>
                  <p:cNvSpPr/>
                  <p:nvPr/>
                </p:nvSpPr>
                <p:spPr>
                  <a:xfrm>
                    <a:off x="770782" y="3845246"/>
                    <a:ext cx="1058019" cy="667223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𝐶𝑙𝑎𝑠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5" name="Flowchart: Process 44">
                    <a:extLst>
                      <a:ext uri="{FF2B5EF4-FFF2-40B4-BE49-F238E27FC236}">
                        <a16:creationId xmlns:a16="http://schemas.microsoft.com/office/drawing/2014/main" id="{6F258595-3AE7-4B03-AFB8-1665B954554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0782" y="3845246"/>
                    <a:ext cx="1058019" cy="667223"/>
                  </a:xfrm>
                  <a:prstGeom prst="flowChartProcess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Flowchart: Process 45">
                    <a:extLst>
                      <a:ext uri="{FF2B5EF4-FFF2-40B4-BE49-F238E27FC236}">
                        <a16:creationId xmlns:a16="http://schemas.microsoft.com/office/drawing/2014/main" id="{DE7378C4-3D2F-4FB5-86E1-32F54F79DABB}"/>
                      </a:ext>
                    </a:extLst>
                  </p:cNvPr>
                  <p:cNvSpPr/>
                  <p:nvPr/>
                </p:nvSpPr>
                <p:spPr>
                  <a:xfrm>
                    <a:off x="770781" y="5068218"/>
                    <a:ext cx="1058019" cy="667223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𝐶𝑙𝑎𝑠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Flowchart: Process 45">
                    <a:extLst>
                      <a:ext uri="{FF2B5EF4-FFF2-40B4-BE49-F238E27FC236}">
                        <a16:creationId xmlns:a16="http://schemas.microsoft.com/office/drawing/2014/main" id="{DE7378C4-3D2F-4FB5-86E1-32F54F79DAB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0781" y="5068218"/>
                    <a:ext cx="1058019" cy="667223"/>
                  </a:xfrm>
                  <a:prstGeom prst="flowChartProcess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3FF1E16B-D54A-41F7-9B65-FCDB82ABFC65}"/>
                  </a:ext>
                </a:extLst>
              </p:cNvPr>
              <p:cNvCxnSpPr>
                <a:cxnSpLocks/>
                <a:stCxn id="45" idx="0"/>
                <a:endCxn id="39" idx="2"/>
              </p:cNvCxnSpPr>
              <p:nvPr/>
            </p:nvCxnSpPr>
            <p:spPr>
              <a:xfrm flipV="1">
                <a:off x="1299792" y="3289497"/>
                <a:ext cx="0" cy="555749"/>
              </a:xfrm>
              <a:prstGeom prst="straightConnector1">
                <a:avLst/>
              </a:prstGeom>
              <a:ln w="38100">
                <a:solidFill>
                  <a:srgbClr val="18181C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C32C4612-43E9-45E8-9FCE-410DD2C641CD}"/>
                  </a:ext>
                </a:extLst>
              </p:cNvPr>
              <p:cNvCxnSpPr>
                <a:cxnSpLocks/>
                <a:stCxn id="46" idx="0"/>
                <a:endCxn id="45" idx="2"/>
              </p:cNvCxnSpPr>
              <p:nvPr/>
            </p:nvCxnSpPr>
            <p:spPr>
              <a:xfrm flipV="1">
                <a:off x="1299791" y="4512469"/>
                <a:ext cx="1" cy="555749"/>
              </a:xfrm>
              <a:prstGeom prst="straightConnector1">
                <a:avLst/>
              </a:prstGeom>
              <a:ln w="38100">
                <a:solidFill>
                  <a:srgbClr val="18181C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AFDBAEC-F7B9-455E-851D-D60B87EF01A1}"/>
                </a:ext>
              </a:extLst>
            </p:cNvPr>
            <p:cNvGrpSpPr/>
            <p:nvPr/>
          </p:nvGrpSpPr>
          <p:grpSpPr>
            <a:xfrm>
              <a:off x="2384036" y="2597432"/>
              <a:ext cx="2568096" cy="1890195"/>
              <a:chOff x="2470633" y="2622274"/>
              <a:chExt cx="2568096" cy="1890195"/>
            </a:xfrm>
          </p:grpSpPr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31993787-6376-4839-88ED-AA1AB42AA780}"/>
                  </a:ext>
                </a:extLst>
              </p:cNvPr>
              <p:cNvCxnSpPr>
                <a:cxnSpLocks/>
                <a:stCxn id="55" idx="0"/>
                <a:endCxn id="54" idx="2"/>
              </p:cNvCxnSpPr>
              <p:nvPr/>
            </p:nvCxnSpPr>
            <p:spPr>
              <a:xfrm flipV="1">
                <a:off x="2999643" y="3289497"/>
                <a:ext cx="744166" cy="555749"/>
              </a:xfrm>
              <a:prstGeom prst="straightConnector1">
                <a:avLst/>
              </a:prstGeom>
              <a:ln w="38100">
                <a:solidFill>
                  <a:srgbClr val="18181C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FADC6E48-FF3F-45DB-AC6C-CF0953358D1A}"/>
                  </a:ext>
                </a:extLst>
              </p:cNvPr>
              <p:cNvCxnSpPr>
                <a:cxnSpLocks/>
                <a:stCxn id="59" idx="0"/>
                <a:endCxn id="54" idx="2"/>
              </p:cNvCxnSpPr>
              <p:nvPr/>
            </p:nvCxnSpPr>
            <p:spPr>
              <a:xfrm flipH="1" flipV="1">
                <a:off x="3743809" y="3289497"/>
                <a:ext cx="765911" cy="555749"/>
              </a:xfrm>
              <a:prstGeom prst="straightConnector1">
                <a:avLst/>
              </a:prstGeom>
              <a:ln w="38100">
                <a:solidFill>
                  <a:srgbClr val="18181C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Flowchart: Process 53">
                    <a:extLst>
                      <a:ext uri="{FF2B5EF4-FFF2-40B4-BE49-F238E27FC236}">
                        <a16:creationId xmlns:a16="http://schemas.microsoft.com/office/drawing/2014/main" id="{C02F336E-EFAA-467F-B9E1-BBB620DC3D58}"/>
                      </a:ext>
                    </a:extLst>
                  </p:cNvPr>
                  <p:cNvSpPr/>
                  <p:nvPr/>
                </p:nvSpPr>
                <p:spPr>
                  <a:xfrm>
                    <a:off x="3214799" y="2622274"/>
                    <a:ext cx="1058019" cy="667223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𝐶𝑙𝑎𝑠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4" name="Flowchart: Process 53">
                    <a:extLst>
                      <a:ext uri="{FF2B5EF4-FFF2-40B4-BE49-F238E27FC236}">
                        <a16:creationId xmlns:a16="http://schemas.microsoft.com/office/drawing/2014/main" id="{C02F336E-EFAA-467F-B9E1-BBB620DC3D5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4799" y="2622274"/>
                    <a:ext cx="1058019" cy="667223"/>
                  </a:xfrm>
                  <a:prstGeom prst="flowChartProcess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Flowchart: Process 54">
                    <a:extLst>
                      <a:ext uri="{FF2B5EF4-FFF2-40B4-BE49-F238E27FC236}">
                        <a16:creationId xmlns:a16="http://schemas.microsoft.com/office/drawing/2014/main" id="{CFCBD1DF-7D68-4793-881E-3B8134E84ED4}"/>
                      </a:ext>
                    </a:extLst>
                  </p:cNvPr>
                  <p:cNvSpPr/>
                  <p:nvPr/>
                </p:nvSpPr>
                <p:spPr>
                  <a:xfrm>
                    <a:off x="2470633" y="3845246"/>
                    <a:ext cx="1058019" cy="667223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𝐶𝑙𝑎𝑠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Flowchart: Process 54">
                    <a:extLst>
                      <a:ext uri="{FF2B5EF4-FFF2-40B4-BE49-F238E27FC236}">
                        <a16:creationId xmlns:a16="http://schemas.microsoft.com/office/drawing/2014/main" id="{CFCBD1DF-7D68-4793-881E-3B8134E84ED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70633" y="3845246"/>
                    <a:ext cx="1058019" cy="667223"/>
                  </a:xfrm>
                  <a:prstGeom prst="flowChartProcess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Flowchart: Process 58">
                    <a:extLst>
                      <a:ext uri="{FF2B5EF4-FFF2-40B4-BE49-F238E27FC236}">
                        <a16:creationId xmlns:a16="http://schemas.microsoft.com/office/drawing/2014/main" id="{7C16104F-34FA-4FE2-AFD2-664032A7D820}"/>
                      </a:ext>
                    </a:extLst>
                  </p:cNvPr>
                  <p:cNvSpPr/>
                  <p:nvPr/>
                </p:nvSpPr>
                <p:spPr>
                  <a:xfrm>
                    <a:off x="3980710" y="3845246"/>
                    <a:ext cx="1058019" cy="667223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𝐶𝑙𝑎𝑠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Flowchart: Process 58">
                    <a:extLst>
                      <a:ext uri="{FF2B5EF4-FFF2-40B4-BE49-F238E27FC236}">
                        <a16:creationId xmlns:a16="http://schemas.microsoft.com/office/drawing/2014/main" id="{7C16104F-34FA-4FE2-AFD2-664032A7D82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0710" y="3845246"/>
                    <a:ext cx="1058019" cy="667223"/>
                  </a:xfrm>
                  <a:prstGeom prst="flowChartProcess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8126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Focus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𝐶𝑙𝑎𝑠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  <a:blipFill>
                <a:blip r:embed="rId3"/>
                <a:stretch>
                  <a:fillRect l="-1391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8354EA-CA50-4F65-B46A-CB0694839FE0}"/>
              </a:ext>
            </a:extLst>
          </p:cNvPr>
          <p:cNvGrpSpPr/>
          <p:nvPr/>
        </p:nvGrpSpPr>
        <p:grpSpPr>
          <a:xfrm>
            <a:off x="3161944" y="3749278"/>
            <a:ext cx="1074220" cy="1237296"/>
            <a:chOff x="974088" y="2926080"/>
            <a:chExt cx="1972312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Flowchart: Process 28">
                  <a:extLst>
                    <a:ext uri="{FF2B5EF4-FFF2-40B4-BE49-F238E27FC236}">
                      <a16:creationId xmlns:a16="http://schemas.microsoft.com/office/drawing/2014/main" id="{E79232B3-830C-42C3-8F53-96DF850C02B9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Flowchart: Process 28">
                  <a:extLst>
                    <a:ext uri="{FF2B5EF4-FFF2-40B4-BE49-F238E27FC236}">
                      <a16:creationId xmlns:a16="http://schemas.microsoft.com/office/drawing/2014/main" id="{E79232B3-830C-42C3-8F53-96DF850C02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  <a:blipFill>
                  <a:blip r:embed="rId4"/>
                  <a:stretch>
                    <a:fillRect l="-3371" t="-2027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Flowchart: Process 29">
                  <a:extLst>
                    <a:ext uri="{FF2B5EF4-FFF2-40B4-BE49-F238E27FC236}">
                      <a16:creationId xmlns:a16="http://schemas.microsoft.com/office/drawing/2014/main" id="{3D188DE8-1468-4D36-9276-3A2F164FF029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63E3115-D8E7-4E43-8BC2-C2D62826915E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6F878F6-1623-4E59-A796-5E80B8BDA2AF}"/>
              </a:ext>
            </a:extLst>
          </p:cNvPr>
          <p:cNvGrpSpPr/>
          <p:nvPr/>
        </p:nvGrpSpPr>
        <p:grpSpPr>
          <a:xfrm>
            <a:off x="4036073" y="2405776"/>
            <a:ext cx="1070582" cy="702946"/>
            <a:chOff x="974088" y="2926080"/>
            <a:chExt cx="1972312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Flowchart: Process 32">
                  <a:extLst>
                    <a:ext uri="{FF2B5EF4-FFF2-40B4-BE49-F238E27FC236}">
                      <a16:creationId xmlns:a16="http://schemas.microsoft.com/office/drawing/2014/main" id="{07B88F73-5B23-4D55-B1D8-6E8250F9AF6F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Flowchart: Process 32">
                  <a:extLst>
                    <a:ext uri="{FF2B5EF4-FFF2-40B4-BE49-F238E27FC236}">
                      <a16:creationId xmlns:a16="http://schemas.microsoft.com/office/drawing/2014/main" id="{07B88F73-5B23-4D55-B1D8-6E8250F9AF6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6"/>
                  <a:stretch>
                    <a:fillRect l="-2809" t="-5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Flowchart: Process 33">
                  <a:extLst>
                    <a:ext uri="{FF2B5EF4-FFF2-40B4-BE49-F238E27FC236}">
                      <a16:creationId xmlns:a16="http://schemas.microsoft.com/office/drawing/2014/main" id="{3E553EF5-263A-4025-807E-D084261EF18A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7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6BDA8A3-09AF-477E-B062-928056936619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F1E6778-9909-40D5-A0B1-EE10D9A2FD2E}"/>
              </a:ext>
            </a:extLst>
          </p:cNvPr>
          <p:cNvGrpSpPr/>
          <p:nvPr/>
        </p:nvGrpSpPr>
        <p:grpSpPr>
          <a:xfrm>
            <a:off x="4907836" y="3749278"/>
            <a:ext cx="1074221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Flowchart: Process 36">
                  <a:extLst>
                    <a:ext uri="{FF2B5EF4-FFF2-40B4-BE49-F238E27FC236}">
                      <a16:creationId xmlns:a16="http://schemas.microsoft.com/office/drawing/2014/main" id="{B44D34B9-0FF9-4A7D-820C-C49B8AA415D1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Flowchart: Process 36">
                  <a:extLst>
                    <a:ext uri="{FF2B5EF4-FFF2-40B4-BE49-F238E27FC236}">
                      <a16:creationId xmlns:a16="http://schemas.microsoft.com/office/drawing/2014/main" id="{B44D34B9-0FF9-4A7D-820C-C49B8AA415D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8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Flowchart: Process 37">
                  <a:extLst>
                    <a:ext uri="{FF2B5EF4-FFF2-40B4-BE49-F238E27FC236}">
                      <a16:creationId xmlns:a16="http://schemas.microsoft.com/office/drawing/2014/main" id="{F1371CEC-F52D-42CA-BF97-107A92AE30D5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9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191DFF-E83F-4522-8396-695305456A7B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C663D7-8417-4D8C-B421-513285EFBF38}"/>
              </a:ext>
            </a:extLst>
          </p:cNvPr>
          <p:cNvCxnSpPr>
            <a:cxnSpLocks/>
            <a:stCxn id="30" idx="0"/>
            <a:endCxn id="33" idx="2"/>
          </p:cNvCxnSpPr>
          <p:nvPr/>
        </p:nvCxnSpPr>
        <p:spPr>
          <a:xfrm flipV="1">
            <a:off x="3699401" y="3108722"/>
            <a:ext cx="872609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6EB1CF6-394F-4AE2-B9CE-354108E09773}"/>
              </a:ext>
            </a:extLst>
          </p:cNvPr>
          <p:cNvCxnSpPr>
            <a:cxnSpLocks/>
            <a:stCxn id="38" idx="0"/>
            <a:endCxn id="33" idx="2"/>
          </p:cNvCxnSpPr>
          <p:nvPr/>
        </p:nvCxnSpPr>
        <p:spPr>
          <a:xfrm flipH="1" flipV="1">
            <a:off x="4572010" y="3108722"/>
            <a:ext cx="873283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FEC0282-6881-46F8-A443-36B71CD2A028}"/>
              </a:ext>
            </a:extLst>
          </p:cNvPr>
          <p:cNvCxnSpPr>
            <a:cxnSpLocks/>
          </p:cNvCxnSpPr>
          <p:nvPr/>
        </p:nvCxnSpPr>
        <p:spPr>
          <a:xfrm>
            <a:off x="4234893" y="4308475"/>
            <a:ext cx="672943" cy="0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1222143-E830-4C8D-9077-0D95E7EFDFB7}"/>
              </a:ext>
            </a:extLst>
          </p:cNvPr>
          <p:cNvSpPr/>
          <p:nvPr/>
        </p:nvSpPr>
        <p:spPr>
          <a:xfrm>
            <a:off x="4124324" y="4084557"/>
            <a:ext cx="857251" cy="4199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2680C3E-E7E2-4E72-AF66-09F070EAD821}"/>
              </a:ext>
            </a:extLst>
          </p:cNvPr>
          <p:cNvSpPr/>
          <p:nvPr/>
        </p:nvSpPr>
        <p:spPr>
          <a:xfrm rot="19404417">
            <a:off x="3426365" y="3173889"/>
            <a:ext cx="1418682" cy="510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6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347D3B-8DD7-4D4F-B29A-4E7DBA23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graph to tree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96CAEF5-D045-4A2F-938D-1F0B05E7B73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49" y="1825625"/>
                <a:ext cx="6031216" cy="489704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Graph of possible parents</a:t>
                </a:r>
              </a:p>
              <a:p>
                <a:pPr lvl="1"/>
                <a:r>
                  <a:rPr lang="en-US" dirty="0"/>
                  <a:t>Need to find most-likely hierarchy</a:t>
                </a:r>
                <a:br>
                  <a:rPr lang="en-US" dirty="0"/>
                </a:br>
                <a:r>
                  <a:rPr lang="en-US" dirty="0"/>
                  <a:t>from graph</a:t>
                </a:r>
              </a:p>
              <a:p>
                <a:endParaRPr lang="en-US" dirty="0"/>
              </a:p>
              <a:p>
                <a:r>
                  <a:rPr lang="en-US" dirty="0"/>
                  <a:t>Weighted Arborescence</a:t>
                </a:r>
              </a:p>
              <a:p>
                <a:pPr lvl="1"/>
                <a:r>
                  <a:rPr lang="en-US" dirty="0"/>
                  <a:t>Directed spanning tree</a:t>
                </a:r>
              </a:p>
              <a:p>
                <a:pPr lvl="1"/>
                <a:r>
                  <a:rPr lang="en-US" dirty="0"/>
                  <a:t>Tree weight corresponds to</a:t>
                </a:r>
                <a:br>
                  <a:rPr lang="en-US" dirty="0"/>
                </a:br>
                <a:r>
                  <a:rPr lang="en-US" dirty="0"/>
                  <a:t>likelihood</a:t>
                </a:r>
              </a:p>
              <a:p>
                <a:pPr lvl="1"/>
                <a:r>
                  <a:rPr lang="en-US" dirty="0"/>
                  <a:t>Edmonds’ algorithm</a:t>
                </a:r>
              </a:p>
              <a:p>
                <a:pPr lvl="2"/>
                <a:r>
                  <a:rPr lang="en-US" dirty="0"/>
                  <a:t>min-weight arborescence</a:t>
                </a:r>
              </a:p>
              <a:p>
                <a:endParaRPr lang="en-US" dirty="0"/>
              </a:p>
              <a:p>
                <a:r>
                  <a:rPr lang="en-US" dirty="0"/>
                  <a:t>Edge weights should</a:t>
                </a:r>
                <a:br>
                  <a:rPr lang="en-US" dirty="0"/>
                </a:br>
                <a:r>
                  <a:rPr lang="en-US" dirty="0"/>
                  <a:t>capture parent-likelihood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= likelihood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is parent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96CAEF5-D045-4A2F-938D-1F0B05E7B7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49" y="1825625"/>
                <a:ext cx="6031216" cy="4897042"/>
              </a:xfrm>
              <a:blipFill>
                <a:blip r:embed="rId4"/>
                <a:stretch>
                  <a:fillRect l="-1517" t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471DF-3C6A-4156-824B-305DBC05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9561" y="6357542"/>
            <a:ext cx="2057400" cy="365125"/>
          </a:xfrm>
        </p:spPr>
        <p:txBody>
          <a:bodyPr/>
          <a:lstStyle/>
          <a:p>
            <a:fld id="{B2366A7F-3005-4D8C-BC2B-4770349E93B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4F975B7E-0EC4-46C4-ABED-CA96C4EF6380}"/>
              </a:ext>
            </a:extLst>
          </p:cNvPr>
          <p:cNvSpPr/>
          <p:nvPr/>
        </p:nvSpPr>
        <p:spPr>
          <a:xfrm rot="5400000">
            <a:off x="6627502" y="1157140"/>
            <a:ext cx="365124" cy="4543720"/>
          </a:xfrm>
          <a:prstGeom prst="leftBrace">
            <a:avLst>
              <a:gd name="adj1" fmla="val 6050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b="1"/>
          </a:p>
        </p:txBody>
      </p:sp>
      <p:sp>
        <p:nvSpPr>
          <p:cNvPr id="81" name="Arrow: Down 80">
            <a:extLst>
              <a:ext uri="{FF2B5EF4-FFF2-40B4-BE49-F238E27FC236}">
                <a16:creationId xmlns:a16="http://schemas.microsoft.com/office/drawing/2014/main" id="{C3E44E6B-3E81-4278-8F7C-A81A91450090}"/>
              </a:ext>
            </a:extLst>
          </p:cNvPr>
          <p:cNvSpPr/>
          <p:nvPr/>
        </p:nvSpPr>
        <p:spPr>
          <a:xfrm>
            <a:off x="6672051" y="2771444"/>
            <a:ext cx="293261" cy="364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/>
          </a:p>
        </p:txBody>
      </p:sp>
      <p:sp>
        <p:nvSpPr>
          <p:cNvPr id="49" name="Flowchart: Alternate Process 48">
            <a:extLst>
              <a:ext uri="{FF2B5EF4-FFF2-40B4-BE49-F238E27FC236}">
                <a16:creationId xmlns:a16="http://schemas.microsoft.com/office/drawing/2014/main" id="{3E3BCA64-664C-4E11-BCC9-E5F423CC09E1}"/>
              </a:ext>
            </a:extLst>
          </p:cNvPr>
          <p:cNvSpPr/>
          <p:nvPr/>
        </p:nvSpPr>
        <p:spPr>
          <a:xfrm>
            <a:off x="5521720" y="1069900"/>
            <a:ext cx="2593925" cy="165869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945ED3-CB13-4FF2-BD87-5E9AB7362790}"/>
              </a:ext>
            </a:extLst>
          </p:cNvPr>
          <p:cNvSpPr/>
          <p:nvPr/>
        </p:nvSpPr>
        <p:spPr>
          <a:xfrm>
            <a:off x="5687913" y="1207356"/>
            <a:ext cx="55306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893B16-CF3E-40E6-940D-8CDFEDC57DE1}"/>
              </a:ext>
            </a:extLst>
          </p:cNvPr>
          <p:cNvSpPr/>
          <p:nvPr/>
        </p:nvSpPr>
        <p:spPr>
          <a:xfrm>
            <a:off x="5687913" y="2260636"/>
            <a:ext cx="55306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C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A2940B-38A2-4478-A270-0F7AC99459A9}"/>
              </a:ext>
            </a:extLst>
          </p:cNvPr>
          <p:cNvSpPr/>
          <p:nvPr/>
        </p:nvSpPr>
        <p:spPr>
          <a:xfrm>
            <a:off x="7405625" y="2260636"/>
            <a:ext cx="55306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D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8D16763-2235-4EF0-ADC3-5274DCE30B68}"/>
              </a:ext>
            </a:extLst>
          </p:cNvPr>
          <p:cNvCxnSpPr>
            <a:cxnSpLocks/>
            <a:stCxn id="51" idx="0"/>
            <a:endCxn id="50" idx="2"/>
          </p:cNvCxnSpPr>
          <p:nvPr/>
        </p:nvCxnSpPr>
        <p:spPr>
          <a:xfrm flipV="1">
            <a:off x="5964444" y="1550256"/>
            <a:ext cx="0" cy="710380"/>
          </a:xfrm>
          <a:prstGeom prst="straightConnector1">
            <a:avLst/>
          </a:prstGeom>
          <a:ln w="28575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39508AF-83F4-4442-8247-3D6EDC53E117}"/>
              </a:ext>
            </a:extLst>
          </p:cNvPr>
          <p:cNvCxnSpPr>
            <a:cxnSpLocks/>
            <a:stCxn id="37" idx="1"/>
            <a:endCxn id="50" idx="3"/>
          </p:cNvCxnSpPr>
          <p:nvPr/>
        </p:nvCxnSpPr>
        <p:spPr>
          <a:xfrm flipH="1">
            <a:off x="6240975" y="1378806"/>
            <a:ext cx="1164650" cy="0"/>
          </a:xfrm>
          <a:prstGeom prst="straightConnector1">
            <a:avLst/>
          </a:prstGeom>
          <a:ln w="28575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DA74FA8-CC7B-454E-B052-E4AF08A93B55}"/>
              </a:ext>
            </a:extLst>
          </p:cNvPr>
          <p:cNvCxnSpPr>
            <a:cxnSpLocks/>
            <a:stCxn id="52" idx="1"/>
            <a:endCxn id="51" idx="3"/>
          </p:cNvCxnSpPr>
          <p:nvPr/>
        </p:nvCxnSpPr>
        <p:spPr>
          <a:xfrm flipH="1">
            <a:off x="6240975" y="2432086"/>
            <a:ext cx="1164650" cy="0"/>
          </a:xfrm>
          <a:prstGeom prst="straightConnector1">
            <a:avLst/>
          </a:prstGeom>
          <a:ln w="28575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CB17DF43-E100-4C47-A3E8-591C976EE7BF}"/>
              </a:ext>
            </a:extLst>
          </p:cNvPr>
          <p:cNvSpPr/>
          <p:nvPr/>
        </p:nvSpPr>
        <p:spPr>
          <a:xfrm>
            <a:off x="7405625" y="1207356"/>
            <a:ext cx="55306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B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CA08E74-73D8-482B-B2C9-D264F2CFA25C}"/>
              </a:ext>
            </a:extLst>
          </p:cNvPr>
          <p:cNvCxnSpPr>
            <a:cxnSpLocks/>
            <a:stCxn id="37" idx="2"/>
            <a:endCxn id="52" idx="0"/>
          </p:cNvCxnSpPr>
          <p:nvPr/>
        </p:nvCxnSpPr>
        <p:spPr>
          <a:xfrm>
            <a:off x="7682156" y="1550256"/>
            <a:ext cx="0" cy="710380"/>
          </a:xfrm>
          <a:prstGeom prst="straightConnector1">
            <a:avLst/>
          </a:prstGeom>
          <a:ln w="28575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B3246D1-9C2C-43A9-B014-B00A66200159}"/>
              </a:ext>
            </a:extLst>
          </p:cNvPr>
          <p:cNvCxnSpPr>
            <a:cxnSpLocks/>
            <a:stCxn id="37" idx="2"/>
            <a:endCxn id="51" idx="0"/>
          </p:cNvCxnSpPr>
          <p:nvPr/>
        </p:nvCxnSpPr>
        <p:spPr>
          <a:xfrm flipH="1">
            <a:off x="5964444" y="1550256"/>
            <a:ext cx="1717712" cy="710380"/>
          </a:xfrm>
          <a:prstGeom prst="straightConnector1">
            <a:avLst/>
          </a:prstGeom>
          <a:ln w="28575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7F61770-1B4A-497B-A3FC-2DB79877A2DD}"/>
              </a:ext>
            </a:extLst>
          </p:cNvPr>
          <p:cNvCxnSpPr>
            <a:cxnSpLocks/>
            <a:stCxn id="52" idx="0"/>
            <a:endCxn id="50" idx="2"/>
          </p:cNvCxnSpPr>
          <p:nvPr/>
        </p:nvCxnSpPr>
        <p:spPr>
          <a:xfrm flipH="1" flipV="1">
            <a:off x="5964444" y="1550256"/>
            <a:ext cx="1717712" cy="710380"/>
          </a:xfrm>
          <a:prstGeom prst="straightConnector1">
            <a:avLst/>
          </a:prstGeom>
          <a:ln w="28575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94870F-05B4-4534-BE7F-5446B889E3D7}"/>
              </a:ext>
            </a:extLst>
          </p:cNvPr>
          <p:cNvGrpSpPr/>
          <p:nvPr/>
        </p:nvGrpSpPr>
        <p:grpSpPr>
          <a:xfrm>
            <a:off x="6388235" y="3618032"/>
            <a:ext cx="860891" cy="2310614"/>
            <a:chOff x="7414428" y="4003963"/>
            <a:chExt cx="860891" cy="2310614"/>
          </a:xfrm>
        </p:grpSpPr>
        <p:sp>
          <p:nvSpPr>
            <p:cNvPr id="75" name="Flowchart: Alternate Process 74">
              <a:extLst>
                <a:ext uri="{FF2B5EF4-FFF2-40B4-BE49-F238E27FC236}">
                  <a16:creationId xmlns:a16="http://schemas.microsoft.com/office/drawing/2014/main" id="{2DB2010E-C65E-45E7-B979-4A7534AA2774}"/>
                </a:ext>
              </a:extLst>
            </p:cNvPr>
            <p:cNvSpPr/>
            <p:nvPr/>
          </p:nvSpPr>
          <p:spPr>
            <a:xfrm>
              <a:off x="7414428" y="4003963"/>
              <a:ext cx="860891" cy="2310614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2C82652-97FB-451D-B9D3-A3040E2A30FF}"/>
                </a:ext>
              </a:extLst>
            </p:cNvPr>
            <p:cNvSpPr/>
            <p:nvPr/>
          </p:nvSpPr>
          <p:spPr>
            <a:xfrm>
              <a:off x="7566485" y="4675619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B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4727B52-11CF-4836-AF0F-8352DF157D7D}"/>
                </a:ext>
              </a:extLst>
            </p:cNvPr>
            <p:cNvSpPr/>
            <p:nvPr/>
          </p:nvSpPr>
          <p:spPr>
            <a:xfrm>
              <a:off x="7566485" y="5264181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C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25888E7-9D54-4DCA-97E4-828FBAF53C67}"/>
                </a:ext>
              </a:extLst>
            </p:cNvPr>
            <p:cNvSpPr/>
            <p:nvPr/>
          </p:nvSpPr>
          <p:spPr>
            <a:xfrm>
              <a:off x="7566485" y="5849440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D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9DA4C20-3700-4E05-87BF-9EC5B674E14C}"/>
                </a:ext>
              </a:extLst>
            </p:cNvPr>
            <p:cNvCxnSpPr>
              <a:cxnSpLocks/>
              <a:stCxn id="71" idx="0"/>
              <a:endCxn id="70" idx="2"/>
            </p:cNvCxnSpPr>
            <p:nvPr/>
          </p:nvCxnSpPr>
          <p:spPr>
            <a:xfrm flipV="1">
              <a:off x="7843016" y="5018519"/>
              <a:ext cx="0" cy="245662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2EA5E8C-C955-4358-AE15-9E9C6E717CF3}"/>
                </a:ext>
              </a:extLst>
            </p:cNvPr>
            <p:cNvCxnSpPr>
              <a:cxnSpLocks/>
              <a:stCxn id="72" idx="0"/>
              <a:endCxn id="71" idx="2"/>
            </p:cNvCxnSpPr>
            <p:nvPr/>
          </p:nvCxnSpPr>
          <p:spPr>
            <a:xfrm flipV="1">
              <a:off x="7843016" y="5607081"/>
              <a:ext cx="0" cy="242359"/>
            </a:xfrm>
            <a:prstGeom prst="straightConnector1">
              <a:avLst/>
            </a:prstGeom>
            <a:ln w="28575">
              <a:solidFill>
                <a:srgbClr val="18181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75D5920-ED2F-4523-8E00-8A5C23EC802F}"/>
                </a:ext>
              </a:extLst>
            </p:cNvPr>
            <p:cNvSpPr/>
            <p:nvPr/>
          </p:nvSpPr>
          <p:spPr>
            <a:xfrm>
              <a:off x="7568053" y="4092724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A</a:t>
              </a: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D861E43F-8533-4AD0-AFB5-7D784C099206}"/>
                </a:ext>
              </a:extLst>
            </p:cNvPr>
            <p:cNvCxnSpPr>
              <a:cxnSpLocks/>
              <a:stCxn id="70" idx="0"/>
              <a:endCxn id="83" idx="2"/>
            </p:cNvCxnSpPr>
            <p:nvPr/>
          </p:nvCxnSpPr>
          <p:spPr>
            <a:xfrm flipV="1">
              <a:off x="7843016" y="4435624"/>
              <a:ext cx="1568" cy="239995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6F79E5-E44A-4660-8A52-2EB3DAEF3109}"/>
              </a:ext>
            </a:extLst>
          </p:cNvPr>
          <p:cNvGrpSpPr/>
          <p:nvPr/>
        </p:nvGrpSpPr>
        <p:grpSpPr>
          <a:xfrm>
            <a:off x="7368317" y="3611562"/>
            <a:ext cx="1618842" cy="1682340"/>
            <a:chOff x="6204790" y="4260489"/>
            <a:chExt cx="1618842" cy="1682340"/>
          </a:xfrm>
        </p:grpSpPr>
        <p:sp>
          <p:nvSpPr>
            <p:cNvPr id="76" name="Flowchart: Alternate Process 75">
              <a:extLst>
                <a:ext uri="{FF2B5EF4-FFF2-40B4-BE49-F238E27FC236}">
                  <a16:creationId xmlns:a16="http://schemas.microsoft.com/office/drawing/2014/main" id="{BACA229B-0684-4FFF-9C64-13BD76731A69}"/>
                </a:ext>
              </a:extLst>
            </p:cNvPr>
            <p:cNvSpPr/>
            <p:nvPr/>
          </p:nvSpPr>
          <p:spPr>
            <a:xfrm>
              <a:off x="6204790" y="4260489"/>
              <a:ext cx="1618842" cy="1682340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2F681A9-CCFA-4E4B-BA73-FF71F5A096DE}"/>
                </a:ext>
              </a:extLst>
            </p:cNvPr>
            <p:cNvSpPr/>
            <p:nvPr/>
          </p:nvSpPr>
          <p:spPr>
            <a:xfrm>
              <a:off x="6717310" y="4373294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A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B055597-6AA6-4E2B-A78C-A46732BD0533}"/>
                </a:ext>
              </a:extLst>
            </p:cNvPr>
            <p:cNvSpPr/>
            <p:nvPr/>
          </p:nvSpPr>
          <p:spPr>
            <a:xfrm>
              <a:off x="6335802" y="4963622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B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3D2E7CF-91BD-4BD2-91AD-E8F0F47152AB}"/>
                </a:ext>
              </a:extLst>
            </p:cNvPr>
            <p:cNvSpPr/>
            <p:nvPr/>
          </p:nvSpPr>
          <p:spPr>
            <a:xfrm>
              <a:off x="7118170" y="4963622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C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20178DD2-B76A-4064-A4B2-E19B8A9049B6}"/>
                </a:ext>
              </a:extLst>
            </p:cNvPr>
            <p:cNvCxnSpPr>
              <a:cxnSpLocks/>
              <a:stCxn id="55" idx="0"/>
              <a:endCxn id="54" idx="2"/>
            </p:cNvCxnSpPr>
            <p:nvPr/>
          </p:nvCxnSpPr>
          <p:spPr>
            <a:xfrm flipV="1">
              <a:off x="6612333" y="4716194"/>
              <a:ext cx="381508" cy="247428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D84B8EF-04E4-4450-906B-6D11AB0A0EC6}"/>
                </a:ext>
              </a:extLst>
            </p:cNvPr>
            <p:cNvCxnSpPr>
              <a:cxnSpLocks/>
              <a:stCxn id="56" idx="0"/>
              <a:endCxn id="54" idx="2"/>
            </p:cNvCxnSpPr>
            <p:nvPr/>
          </p:nvCxnSpPr>
          <p:spPr>
            <a:xfrm flipH="1" flipV="1">
              <a:off x="6993841" y="4716194"/>
              <a:ext cx="400860" cy="247428"/>
            </a:xfrm>
            <a:prstGeom prst="straightConnector1">
              <a:avLst/>
            </a:prstGeom>
            <a:ln w="28575">
              <a:solidFill>
                <a:srgbClr val="18181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093DC52-43A1-41A8-8E9D-9E3DD842A540}"/>
                </a:ext>
              </a:extLst>
            </p:cNvPr>
            <p:cNvSpPr/>
            <p:nvPr/>
          </p:nvSpPr>
          <p:spPr>
            <a:xfrm>
              <a:off x="6717310" y="5500984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D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5721F527-9DF6-4CCA-9E49-210549E80773}"/>
                </a:ext>
              </a:extLst>
            </p:cNvPr>
            <p:cNvCxnSpPr>
              <a:cxnSpLocks/>
              <a:stCxn id="85" idx="0"/>
              <a:endCxn id="54" idx="2"/>
            </p:cNvCxnSpPr>
            <p:nvPr/>
          </p:nvCxnSpPr>
          <p:spPr>
            <a:xfrm flipV="1">
              <a:off x="6993841" y="4716194"/>
              <a:ext cx="0" cy="784790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E3427F7-9392-4B7B-AE07-3DD9BC68F184}"/>
              </a:ext>
            </a:extLst>
          </p:cNvPr>
          <p:cNvGrpSpPr/>
          <p:nvPr/>
        </p:nvGrpSpPr>
        <p:grpSpPr>
          <a:xfrm>
            <a:off x="4664416" y="3622226"/>
            <a:ext cx="1618842" cy="1760308"/>
            <a:chOff x="4645862" y="3974358"/>
            <a:chExt cx="1618842" cy="1760308"/>
          </a:xfrm>
        </p:grpSpPr>
        <p:sp>
          <p:nvSpPr>
            <p:cNvPr id="88" name="Flowchart: Alternate Process 87">
              <a:extLst>
                <a:ext uri="{FF2B5EF4-FFF2-40B4-BE49-F238E27FC236}">
                  <a16:creationId xmlns:a16="http://schemas.microsoft.com/office/drawing/2014/main" id="{9D953894-2729-442C-A0DE-B94C75C42A66}"/>
                </a:ext>
              </a:extLst>
            </p:cNvPr>
            <p:cNvSpPr/>
            <p:nvPr/>
          </p:nvSpPr>
          <p:spPr>
            <a:xfrm>
              <a:off x="4645862" y="3974358"/>
              <a:ext cx="1618842" cy="1760308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BB92F47-E371-47D9-91E6-1696A29A14D7}"/>
                </a:ext>
              </a:extLst>
            </p:cNvPr>
            <p:cNvSpPr/>
            <p:nvPr/>
          </p:nvSpPr>
          <p:spPr>
            <a:xfrm>
              <a:off x="5182993" y="4669173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B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0642FA9-7B8C-46B4-86A3-8EB004A76A21}"/>
                </a:ext>
              </a:extLst>
            </p:cNvPr>
            <p:cNvSpPr/>
            <p:nvPr/>
          </p:nvSpPr>
          <p:spPr>
            <a:xfrm>
              <a:off x="4801485" y="5259501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C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F371F1D-F2C7-43AC-8FC1-6AD179894CE0}"/>
                </a:ext>
              </a:extLst>
            </p:cNvPr>
            <p:cNvSpPr/>
            <p:nvPr/>
          </p:nvSpPr>
          <p:spPr>
            <a:xfrm>
              <a:off x="5583853" y="5259501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D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17E50FD-0567-47DE-9D96-2CB7848E5254}"/>
                </a:ext>
              </a:extLst>
            </p:cNvPr>
            <p:cNvCxnSpPr>
              <a:cxnSpLocks/>
              <a:stCxn id="90" idx="0"/>
              <a:endCxn id="89" idx="2"/>
            </p:cNvCxnSpPr>
            <p:nvPr/>
          </p:nvCxnSpPr>
          <p:spPr>
            <a:xfrm flipV="1">
              <a:off x="5078016" y="5012073"/>
              <a:ext cx="381508" cy="247428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DFFDC163-612E-4573-BF11-B3569222C4C3}"/>
                </a:ext>
              </a:extLst>
            </p:cNvPr>
            <p:cNvCxnSpPr>
              <a:cxnSpLocks/>
              <a:stCxn id="91" idx="0"/>
              <a:endCxn id="89" idx="2"/>
            </p:cNvCxnSpPr>
            <p:nvPr/>
          </p:nvCxnSpPr>
          <p:spPr>
            <a:xfrm flipH="1" flipV="1">
              <a:off x="5459524" y="5012073"/>
              <a:ext cx="400860" cy="247428"/>
            </a:xfrm>
            <a:prstGeom prst="straightConnector1">
              <a:avLst/>
            </a:prstGeom>
            <a:ln w="28575">
              <a:solidFill>
                <a:srgbClr val="18181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1611353-BF28-4CE6-B05F-35AA93CCAE6C}"/>
                </a:ext>
              </a:extLst>
            </p:cNvPr>
            <p:cNvSpPr/>
            <p:nvPr/>
          </p:nvSpPr>
          <p:spPr>
            <a:xfrm>
              <a:off x="5182993" y="4088638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18181C"/>
                  </a:solidFill>
                </a:rPr>
                <a:t>A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FBCA0D4-BD83-404A-BA6C-CB32E14243FD}"/>
                </a:ext>
              </a:extLst>
            </p:cNvPr>
            <p:cNvCxnSpPr>
              <a:cxnSpLocks/>
              <a:stCxn id="89" idx="0"/>
              <a:endCxn id="96" idx="2"/>
            </p:cNvCxnSpPr>
            <p:nvPr/>
          </p:nvCxnSpPr>
          <p:spPr>
            <a:xfrm flipV="1">
              <a:off x="5459524" y="4431538"/>
              <a:ext cx="0" cy="237635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015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EDF5-233E-D240-8A81-030E1C4C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D3E6-C806-EF4F-89A4-324ED7153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</a:t>
            </a:r>
            <a:r>
              <a:rPr lang="en-US" b="1" dirty="0"/>
              <a:t>static analysis</a:t>
            </a:r>
            <a:r>
              <a:rPr lang="en-US" dirty="0"/>
              <a:t> with </a:t>
            </a:r>
            <a:r>
              <a:rPr lang="en-US" b="1" dirty="0"/>
              <a:t>statistical techniques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EE6BF-C808-C946-9B5B-3239CF55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BB5A19BF-CA52-417C-A9FC-6FB409548C71}"/>
              </a:ext>
            </a:extLst>
          </p:cNvPr>
          <p:cNvSpPr/>
          <p:nvPr/>
        </p:nvSpPr>
        <p:spPr>
          <a:xfrm>
            <a:off x="1105522" y="3567868"/>
            <a:ext cx="820397" cy="88876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C"/>
                </a:solidFill>
              </a:rPr>
              <a:t>binary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24DDC3-5965-48FC-BAED-70FA25AF176E}"/>
              </a:ext>
            </a:extLst>
          </p:cNvPr>
          <p:cNvSpPr>
            <a:spLocks noChangeAspect="1"/>
          </p:cNvSpPr>
          <p:nvPr/>
        </p:nvSpPr>
        <p:spPr>
          <a:xfrm>
            <a:off x="2597920" y="3635534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5EE1FC-A432-4F37-AE7E-BC2AA75A87D4}"/>
              </a:ext>
            </a:extLst>
          </p:cNvPr>
          <p:cNvSpPr>
            <a:spLocks noChangeAspect="1"/>
          </p:cNvSpPr>
          <p:nvPr/>
        </p:nvSpPr>
        <p:spPr>
          <a:xfrm>
            <a:off x="4004859" y="3635534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3565A2-467A-4705-B427-54F1B64D8380}"/>
              </a:ext>
            </a:extLst>
          </p:cNvPr>
          <p:cNvSpPr>
            <a:spLocks noChangeAspect="1"/>
          </p:cNvSpPr>
          <p:nvPr/>
        </p:nvSpPr>
        <p:spPr>
          <a:xfrm>
            <a:off x="5411799" y="3635534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145565-EF1B-43A5-B706-1B0FAB639E84}"/>
              </a:ext>
            </a:extLst>
          </p:cNvPr>
          <p:cNvSpPr txBox="1"/>
          <p:nvPr/>
        </p:nvSpPr>
        <p:spPr>
          <a:xfrm>
            <a:off x="2173344" y="4986055"/>
            <a:ext cx="158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>
                <a:solidFill>
                  <a:srgbClr val="18181C"/>
                </a:solidFill>
              </a:rPr>
              <a:t>Extract type behaviors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F6D4C6-31E8-4A94-BAE4-A9158F3495DA}"/>
              </a:ext>
            </a:extLst>
          </p:cNvPr>
          <p:cNvSpPr txBox="1"/>
          <p:nvPr/>
        </p:nvSpPr>
        <p:spPr>
          <a:xfrm>
            <a:off x="3926590" y="4986055"/>
            <a:ext cx="891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8181C"/>
                </a:solidFill>
              </a:rPr>
              <a:t>Train</a:t>
            </a:r>
            <a:br>
              <a:rPr lang="en-US" dirty="0">
                <a:solidFill>
                  <a:srgbClr val="18181C"/>
                </a:solidFill>
              </a:rPr>
            </a:br>
            <a:r>
              <a:rPr lang="en-US" dirty="0">
                <a:solidFill>
                  <a:srgbClr val="18181C"/>
                </a:solidFill>
              </a:rPr>
              <a:t>models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60D282-5DEA-4C31-8098-7C920CB1293B}"/>
              </a:ext>
            </a:extLst>
          </p:cNvPr>
          <p:cNvSpPr txBox="1"/>
          <p:nvPr/>
        </p:nvSpPr>
        <p:spPr>
          <a:xfrm>
            <a:off x="5232676" y="4986055"/>
            <a:ext cx="108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8181C"/>
                </a:solidFill>
              </a:rPr>
              <a:t>Measure similarity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F4D98B-D69D-4F07-B2F8-5C2833E4FD39}"/>
              </a:ext>
            </a:extLst>
          </p:cNvPr>
          <p:cNvSpPr txBox="1"/>
          <p:nvPr/>
        </p:nvSpPr>
        <p:spPr>
          <a:xfrm>
            <a:off x="6590100" y="4986055"/>
            <a:ext cx="1462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8181C"/>
                </a:solidFill>
              </a:rPr>
              <a:t>Find</a:t>
            </a:r>
            <a:br>
              <a:rPr lang="en-US" dirty="0">
                <a:solidFill>
                  <a:srgbClr val="18181C"/>
                </a:solidFill>
              </a:rPr>
            </a:br>
            <a:r>
              <a:rPr lang="en-US" dirty="0">
                <a:solidFill>
                  <a:srgbClr val="18181C"/>
                </a:solidFill>
              </a:rPr>
              <a:t>most-likely hierarchy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12FAF4-8236-4A93-B3EE-0EA190BDDC65}"/>
              </a:ext>
            </a:extLst>
          </p:cNvPr>
          <p:cNvSpPr/>
          <p:nvPr/>
        </p:nvSpPr>
        <p:spPr>
          <a:xfrm>
            <a:off x="2054106" y="3900498"/>
            <a:ext cx="415627" cy="196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DF729C1-E878-4030-ABC4-17D2DE56C4A9}"/>
              </a:ext>
            </a:extLst>
          </p:cNvPr>
          <p:cNvSpPr/>
          <p:nvPr/>
        </p:nvSpPr>
        <p:spPr>
          <a:xfrm>
            <a:off x="3461045" y="3913973"/>
            <a:ext cx="415627" cy="196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A2213C6-C867-4C3C-8EEC-617BCA103AD1}"/>
              </a:ext>
            </a:extLst>
          </p:cNvPr>
          <p:cNvSpPr/>
          <p:nvPr/>
        </p:nvSpPr>
        <p:spPr>
          <a:xfrm>
            <a:off x="4867985" y="3913973"/>
            <a:ext cx="415627" cy="196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BCC3965-14AB-40C6-B600-DC078B8C04F7}"/>
              </a:ext>
            </a:extLst>
          </p:cNvPr>
          <p:cNvSpPr/>
          <p:nvPr/>
        </p:nvSpPr>
        <p:spPr>
          <a:xfrm>
            <a:off x="6274925" y="3913973"/>
            <a:ext cx="415627" cy="196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3F633E-51DB-43BB-BAC4-C10F4E54BCAB}"/>
              </a:ext>
            </a:extLst>
          </p:cNvPr>
          <p:cNvGrpSpPr/>
          <p:nvPr/>
        </p:nvGrpSpPr>
        <p:grpSpPr>
          <a:xfrm>
            <a:off x="6663329" y="3353644"/>
            <a:ext cx="1335430" cy="1513763"/>
            <a:chOff x="4801485" y="4088638"/>
            <a:chExt cx="1335430" cy="15137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649FB4F-51CF-478D-B199-646BC17AA8CE}"/>
                </a:ext>
              </a:extLst>
            </p:cNvPr>
            <p:cNvSpPr/>
            <p:nvPr/>
          </p:nvSpPr>
          <p:spPr>
            <a:xfrm>
              <a:off x="5182993" y="4669173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18181C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FD9477-05E5-4A20-A073-ACA5DE2501D9}"/>
                </a:ext>
              </a:extLst>
            </p:cNvPr>
            <p:cNvSpPr/>
            <p:nvPr/>
          </p:nvSpPr>
          <p:spPr>
            <a:xfrm>
              <a:off x="4801485" y="5259501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18181C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A7EA699-C908-4833-BADA-EC9BE9F38192}"/>
                </a:ext>
              </a:extLst>
            </p:cNvPr>
            <p:cNvSpPr/>
            <p:nvPr/>
          </p:nvSpPr>
          <p:spPr>
            <a:xfrm>
              <a:off x="5583853" y="5259501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18181C"/>
                </a:solidFill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116AEF6-C119-4604-B8E3-7CA6908EFBF7}"/>
                </a:ext>
              </a:extLst>
            </p:cNvPr>
            <p:cNvCxnSpPr>
              <a:cxnSpLocks/>
              <a:stCxn id="22" idx="0"/>
              <a:endCxn id="21" idx="2"/>
            </p:cNvCxnSpPr>
            <p:nvPr/>
          </p:nvCxnSpPr>
          <p:spPr>
            <a:xfrm flipV="1">
              <a:off x="5078016" y="5012073"/>
              <a:ext cx="381508" cy="247428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335E4E9-AA86-4354-B2FF-78355D02F28C}"/>
                </a:ext>
              </a:extLst>
            </p:cNvPr>
            <p:cNvCxnSpPr>
              <a:cxnSpLocks/>
              <a:stCxn id="23" idx="0"/>
              <a:endCxn id="21" idx="2"/>
            </p:cNvCxnSpPr>
            <p:nvPr/>
          </p:nvCxnSpPr>
          <p:spPr>
            <a:xfrm flipH="1" flipV="1">
              <a:off x="5459524" y="5012073"/>
              <a:ext cx="400860" cy="247428"/>
            </a:xfrm>
            <a:prstGeom prst="straightConnector1">
              <a:avLst/>
            </a:prstGeom>
            <a:ln w="28575">
              <a:solidFill>
                <a:srgbClr val="18181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BE8777B-D92F-494B-AD17-AFB7E142F3FE}"/>
                </a:ext>
              </a:extLst>
            </p:cNvPr>
            <p:cNvSpPr/>
            <p:nvPr/>
          </p:nvSpPr>
          <p:spPr>
            <a:xfrm>
              <a:off x="5182993" y="4088638"/>
              <a:ext cx="553062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18181C"/>
                </a:solidFill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F590B22-CCC5-49B4-991C-E1E225EA99CD}"/>
                </a:ext>
              </a:extLst>
            </p:cNvPr>
            <p:cNvCxnSpPr>
              <a:cxnSpLocks/>
              <a:stCxn id="21" idx="0"/>
              <a:endCxn id="26" idx="2"/>
            </p:cNvCxnSpPr>
            <p:nvPr/>
          </p:nvCxnSpPr>
          <p:spPr>
            <a:xfrm flipV="1">
              <a:off x="5459524" y="4431538"/>
              <a:ext cx="0" cy="237635"/>
            </a:xfrm>
            <a:prstGeom prst="straightConnector1">
              <a:avLst/>
            </a:prstGeom>
            <a:ln w="28575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183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F59F31-5E63-4674-B9CD-D791BC80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type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A6987513-1B4F-4E89-8A49-1CFF42051B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79107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Types defined by their sets of usages</a:t>
                </a:r>
              </a:p>
              <a:p>
                <a:pPr lvl="1"/>
                <a:r>
                  <a:rPr lang="en-US" dirty="0"/>
                  <a:t>A type is not what it can do, but what it actually does</a:t>
                </a:r>
              </a:p>
              <a:p>
                <a:pPr lvl="1"/>
                <a:r>
                  <a:rPr lang="en-US" dirty="0"/>
                  <a:t>For each type extract usage sequences from binary</a:t>
                </a:r>
              </a:p>
              <a:p>
                <a:pPr lvl="5"/>
                <a:endParaRPr lang="en-US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 lvl="5"/>
                <a:endParaRPr lang="en-US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rite field at offset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ead field at offset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all virtual function at offset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 err="1"/>
                  <a:t>etc</a:t>
                </a:r>
                <a:r>
                  <a:rPr lang="en-US" dirty="0"/>
                  <a:t>…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Usages referred to as </a:t>
                </a:r>
                <a:r>
                  <a:rPr lang="en-US" i="1" dirty="0" err="1"/>
                  <a:t>tracelets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A6987513-1B4F-4E89-8A49-1CFF42051B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791075"/>
              </a:xfrm>
              <a:blipFill>
                <a:blip r:embed="rId4"/>
                <a:stretch>
                  <a:fillRect l="-1391" t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87AF8-5866-4CDD-A688-FD5F510E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C7E462-60B2-4038-AC04-04563E790341}"/>
              </a:ext>
            </a:extLst>
          </p:cNvPr>
          <p:cNvSpPr>
            <a:spLocks noChangeAspect="1"/>
          </p:cNvSpPr>
          <p:nvPr/>
        </p:nvSpPr>
        <p:spPr>
          <a:xfrm>
            <a:off x="7855839" y="365126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718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F59F31-5E63-4674-B9CD-D791BC80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type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6987513-1B4F-4E89-8A49-1CFF4205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/>
          <a:lstStyle/>
          <a:p>
            <a:r>
              <a:rPr lang="en-US" dirty="0"/>
              <a:t>Set of </a:t>
            </a:r>
            <a:r>
              <a:rPr lang="en-US" dirty="0" err="1"/>
              <a:t>tracelets</a:t>
            </a:r>
            <a:r>
              <a:rPr lang="en-US" dirty="0"/>
              <a:t> describes legal usages of type </a:t>
            </a:r>
            <a:r>
              <a:rPr lang="en-US" i="1" dirty="0"/>
              <a:t>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Represent a type as a </a:t>
            </a:r>
            <a:r>
              <a:rPr lang="en-US" i="1" dirty="0"/>
              <a:t>Statistical Language Model </a:t>
            </a:r>
            <a:r>
              <a:rPr lang="en-US" dirty="0"/>
              <a:t>(SLM)</a:t>
            </a:r>
            <a:endParaRPr lang="en-US" i="1" dirty="0"/>
          </a:p>
          <a:p>
            <a:pPr lvl="1"/>
            <a:r>
              <a:rPr lang="en-US" dirty="0"/>
              <a:t>Train model for each type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Prediction by Partial Match</a:t>
            </a:r>
          </a:p>
          <a:p>
            <a:pPr lvl="2"/>
            <a:r>
              <a:rPr lang="en-US" dirty="0"/>
              <a:t>Simple model</a:t>
            </a:r>
          </a:p>
          <a:p>
            <a:pPr lvl="2"/>
            <a:r>
              <a:rPr lang="en-US" dirty="0"/>
              <a:t>Given sequences, build </a:t>
            </a:r>
            <a:r>
              <a:rPr lang="en-US" dirty="0" err="1"/>
              <a:t>trie</a:t>
            </a:r>
            <a:endParaRPr lang="en-US" dirty="0"/>
          </a:p>
          <a:p>
            <a:pPr lvl="2"/>
            <a:r>
              <a:rPr lang="en-US" dirty="0"/>
              <a:t>Query model by traversing </a:t>
            </a:r>
            <a:r>
              <a:rPr lang="en-US" dirty="0" err="1"/>
              <a:t>trie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87AF8-5866-4CDD-A688-FD5F510E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40CB8D-7E9A-4AFB-9241-579BFD020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51" y="3768103"/>
            <a:ext cx="3184826" cy="2555665"/>
          </a:xfrm>
          <a:prstGeom prst="rect">
            <a:avLst/>
          </a:prstGeom>
        </p:spPr>
      </p:pic>
      <p:pic>
        <p:nvPicPr>
          <p:cNvPr id="8" name="Picture 7" descr="A picture containing black, electronics&#10;&#10;Description generated with high confidence">
            <a:extLst>
              <a:ext uri="{FF2B5EF4-FFF2-40B4-BE49-F238E27FC236}">
                <a16:creationId xmlns:a16="http://schemas.microsoft.com/office/drawing/2014/main" id="{FA4C63EE-2088-41ED-AA17-CD0079614D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51" y="3765309"/>
            <a:ext cx="3184826" cy="255566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288C67C-DB39-46E9-A5BD-6A0427D90504}"/>
              </a:ext>
            </a:extLst>
          </p:cNvPr>
          <p:cNvSpPr>
            <a:spLocks noChangeAspect="1"/>
          </p:cNvSpPr>
          <p:nvPr/>
        </p:nvSpPr>
        <p:spPr>
          <a:xfrm>
            <a:off x="7855839" y="365126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18181C"/>
                </a:solidFill>
              </a:rPr>
              <a:t>2</a:t>
            </a:r>
            <a:endParaRPr lang="en-US" sz="2800" b="1" dirty="0">
              <a:solidFill>
                <a:srgbClr val="18181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70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6E318-9DB7-40D0-9C56-B2F4651D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Somewhere in binary we find these code blocks: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Resulting in the following </a:t>
            </a:r>
            <a:r>
              <a:rPr lang="en-US" dirty="0" err="1"/>
              <a:t>tracelets</a:t>
            </a:r>
            <a:r>
              <a:rPr lang="en-US" dirty="0"/>
              <a:t>: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19BE411-0DF8-4F1C-97E1-1825CDB97CB3}"/>
              </a:ext>
            </a:extLst>
          </p:cNvPr>
          <p:cNvGrpSpPr/>
          <p:nvPr/>
        </p:nvGrpSpPr>
        <p:grpSpPr>
          <a:xfrm>
            <a:off x="6105964" y="5454848"/>
            <a:ext cx="361950" cy="352425"/>
            <a:chOff x="1504950" y="5343525"/>
            <a:chExt cx="361950" cy="352425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2114D6C4-0B5C-4211-AE5F-85102FDA96B4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336AFFC6-260D-4305-AC9D-57B01FC7DABF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336AFFC6-260D-4305-AC9D-57B01FC7DA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4146" t="-2222" r="-7317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909EC1F-45FF-4496-89B7-CBF5C9BF61BD}"/>
              </a:ext>
            </a:extLst>
          </p:cNvPr>
          <p:cNvGrpSpPr/>
          <p:nvPr/>
        </p:nvGrpSpPr>
        <p:grpSpPr>
          <a:xfrm>
            <a:off x="6597572" y="5454848"/>
            <a:ext cx="361950" cy="352425"/>
            <a:chOff x="1504950" y="5343525"/>
            <a:chExt cx="361950" cy="352425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004284DD-E9B3-4E78-9232-282904561A81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57613813-21E5-4AF6-BCF0-422C32D91781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57613813-21E5-4AF6-BCF0-422C32D917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34146" t="-2222" r="-7317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7D64A0-1631-4A8E-9451-28B4096C137A}"/>
              </a:ext>
            </a:extLst>
          </p:cNvPr>
          <p:cNvGrpSpPr/>
          <p:nvPr/>
        </p:nvGrpSpPr>
        <p:grpSpPr>
          <a:xfrm>
            <a:off x="7085490" y="5454848"/>
            <a:ext cx="361950" cy="352425"/>
            <a:chOff x="1504950" y="5343525"/>
            <a:chExt cx="361950" cy="352425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DC3DB0E2-0D48-4470-94DA-E548153F0D2A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154D3D75-8C4C-4BE6-BC68-08FE00419871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154D3D75-8C4C-4BE6-BC68-08FE004198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5000" t="-2222" r="-75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972F965-6CBF-429C-AB33-394AFA8B06D0}"/>
              </a:ext>
            </a:extLst>
          </p:cNvPr>
          <p:cNvCxnSpPr>
            <a:stCxn id="87" idx="3"/>
            <a:endCxn id="90" idx="1"/>
          </p:cNvCxnSpPr>
          <p:nvPr/>
        </p:nvCxnSpPr>
        <p:spPr>
          <a:xfrm>
            <a:off x="6467914" y="5631061"/>
            <a:ext cx="12965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BD35B22-3E38-4CAA-B9C4-D56AF9092DFF}"/>
              </a:ext>
            </a:extLst>
          </p:cNvPr>
          <p:cNvCxnSpPr>
            <a:cxnSpLocks/>
            <a:stCxn id="90" idx="3"/>
            <a:endCxn id="93" idx="1"/>
          </p:cNvCxnSpPr>
          <p:nvPr/>
        </p:nvCxnSpPr>
        <p:spPr>
          <a:xfrm>
            <a:off x="6959522" y="5631061"/>
            <a:ext cx="12596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3D2529A-E16E-434D-91BC-9E5A0875D8A9}"/>
              </a:ext>
            </a:extLst>
          </p:cNvPr>
          <p:cNvGrpSpPr/>
          <p:nvPr/>
        </p:nvGrpSpPr>
        <p:grpSpPr>
          <a:xfrm>
            <a:off x="3276599" y="5454848"/>
            <a:ext cx="361950" cy="352425"/>
            <a:chOff x="1504950" y="5343525"/>
            <a:chExt cx="361950" cy="35242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6A4C17C-8379-4B86-B477-44032EFA7B95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D09EA9BA-A4FB-426E-A51D-D2E8CB2570E4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D09EA9BA-A4FB-426E-A51D-D2E8CB2570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5000" t="-2222" r="-100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779431E-5972-4720-AE9D-0D227A56FDAA}"/>
              </a:ext>
            </a:extLst>
          </p:cNvPr>
          <p:cNvGrpSpPr/>
          <p:nvPr/>
        </p:nvGrpSpPr>
        <p:grpSpPr>
          <a:xfrm>
            <a:off x="3768207" y="5454848"/>
            <a:ext cx="361950" cy="352425"/>
            <a:chOff x="1504950" y="5343525"/>
            <a:chExt cx="361950" cy="352425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4F92EC4D-CC01-4348-81E5-ED4969A794CB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4AE2554E-77C0-4199-AB93-714E4F5ED931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4AE2554E-77C0-4199-AB93-714E4F5ED9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5000" t="-2222" r="-75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7187B8C-F75C-43F9-B44C-243DF30D055F}"/>
              </a:ext>
            </a:extLst>
          </p:cNvPr>
          <p:cNvGrpSpPr/>
          <p:nvPr/>
        </p:nvGrpSpPr>
        <p:grpSpPr>
          <a:xfrm>
            <a:off x="4256125" y="5454848"/>
            <a:ext cx="361950" cy="352425"/>
            <a:chOff x="1504950" y="5343525"/>
            <a:chExt cx="361950" cy="352425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62448B94-749B-4F3A-9DB2-D658B542A1E0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42F6678-771A-40B1-A8E0-BD5304370302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42F6678-771A-40B1-A8E0-BD53043703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5000" t="-2222" r="-75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606E964-513D-4E25-990A-654B3FD28CE9}"/>
              </a:ext>
            </a:extLst>
          </p:cNvPr>
          <p:cNvCxnSpPr>
            <a:stCxn id="64" idx="3"/>
            <a:endCxn id="67" idx="1"/>
          </p:cNvCxnSpPr>
          <p:nvPr/>
        </p:nvCxnSpPr>
        <p:spPr>
          <a:xfrm>
            <a:off x="3638549" y="5631061"/>
            <a:ext cx="12965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74A037C-C241-4089-A3A6-AE88BD4A32A7}"/>
              </a:ext>
            </a:extLst>
          </p:cNvPr>
          <p:cNvCxnSpPr>
            <a:cxnSpLocks/>
            <a:stCxn id="67" idx="3"/>
            <a:endCxn id="70" idx="1"/>
          </p:cNvCxnSpPr>
          <p:nvPr/>
        </p:nvCxnSpPr>
        <p:spPr>
          <a:xfrm>
            <a:off x="4130157" y="5631061"/>
            <a:ext cx="12596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156C2D-9D3C-44EB-AB13-10808F75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9FF9B-8035-413A-9807-5D7F9E38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C09158-4C99-409D-9C43-0FE052CA9956}"/>
              </a:ext>
            </a:extLst>
          </p:cNvPr>
          <p:cNvGrpSpPr/>
          <p:nvPr/>
        </p:nvGrpSpPr>
        <p:grpSpPr>
          <a:xfrm>
            <a:off x="447673" y="2308562"/>
            <a:ext cx="8248653" cy="2031325"/>
            <a:chOff x="447673" y="3000375"/>
            <a:chExt cx="8248653" cy="20313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4F28D4B-0867-4880-8ECD-3F7E54993AB3}"/>
                    </a:ext>
                  </a:extLst>
                </p:cNvPr>
                <p:cNvSpPr txBox="1"/>
                <p:nvPr/>
              </p:nvSpPr>
              <p:spPr>
                <a:xfrm>
                  <a:off x="447673" y="3000375"/>
                  <a:ext cx="2590801" cy="2031325"/>
                </a:xfrm>
                <a:prstGeom prst="rect">
                  <a:avLst/>
                </a:prstGeom>
                <a:noFill/>
                <a:ln>
                  <a:solidFill>
                    <a:srgbClr val="CBCBC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18181C"/>
                      </a:solidFill>
                    </a:rPr>
                    <a:t>//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 is instance of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𝑐𝑙𝑎𝑠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sz="1600" b="0" dirty="0">
                    <a:solidFill>
                      <a:srgbClr val="18181C"/>
                    </a:solidFill>
                  </a:endParaRP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:endParaRPr lang="en-US" dirty="0">
                    <a:solidFill>
                      <a:srgbClr val="18181C"/>
                    </a:solidFill>
                  </a:endParaRPr>
                </a:p>
                <a:p>
                  <a:endParaRPr lang="en-US" dirty="0">
                    <a:solidFill>
                      <a:srgbClr val="18181C"/>
                    </a:solidFill>
                  </a:endParaRPr>
                </a:p>
                <a:p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4F28D4B-0867-4880-8ECD-3F7E54993A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673" y="3000375"/>
                  <a:ext cx="2590801" cy="2031325"/>
                </a:xfrm>
                <a:prstGeom prst="rect">
                  <a:avLst/>
                </a:prstGeom>
                <a:blipFill>
                  <a:blip r:embed="rId8"/>
                  <a:stretch>
                    <a:fillRect l="-1639" t="-1493"/>
                  </a:stretch>
                </a:blipFill>
                <a:ln>
                  <a:solidFill>
                    <a:srgbClr val="CBCBCB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FFA44D9-0B07-4A19-A094-D6A1993C072E}"/>
                    </a:ext>
                  </a:extLst>
                </p:cNvPr>
                <p:cNvSpPr txBox="1"/>
                <p:nvPr/>
              </p:nvSpPr>
              <p:spPr>
                <a:xfrm>
                  <a:off x="3276599" y="3000375"/>
                  <a:ext cx="2590801" cy="2031325"/>
                </a:xfrm>
                <a:prstGeom prst="rect">
                  <a:avLst/>
                </a:prstGeom>
                <a:noFill/>
                <a:ln>
                  <a:solidFill>
                    <a:srgbClr val="CBCBC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18181C"/>
                      </a:solidFill>
                    </a:rPr>
                    <a:t>//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 is instance of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𝑐𝑙𝑎𝑠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1600" b="0" dirty="0">
                    <a:solidFill>
                      <a:srgbClr val="18181C"/>
                    </a:solidFill>
                  </a:endParaRP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FFA44D9-0B07-4A19-A094-D6A1993C07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599" y="3000375"/>
                  <a:ext cx="2590801" cy="2031325"/>
                </a:xfrm>
                <a:prstGeom prst="rect">
                  <a:avLst/>
                </a:prstGeom>
                <a:blipFill>
                  <a:blip r:embed="rId9"/>
                  <a:stretch>
                    <a:fillRect l="-1636" t="-1493"/>
                  </a:stretch>
                </a:blipFill>
                <a:ln>
                  <a:solidFill>
                    <a:srgbClr val="CBCBCB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4FD71F1-8A1D-4B6D-A8B3-362EA272FDB7}"/>
                    </a:ext>
                  </a:extLst>
                </p:cNvPr>
                <p:cNvSpPr txBox="1"/>
                <p:nvPr/>
              </p:nvSpPr>
              <p:spPr>
                <a:xfrm>
                  <a:off x="6105525" y="3000375"/>
                  <a:ext cx="2590801" cy="2031325"/>
                </a:xfrm>
                <a:prstGeom prst="rect">
                  <a:avLst/>
                </a:prstGeom>
                <a:noFill/>
                <a:ln>
                  <a:solidFill>
                    <a:srgbClr val="CBCBCB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18181C"/>
                      </a:solidFill>
                    </a:rPr>
                    <a:t>//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 is instance of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𝑐𝑙𝑎𝑠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sz="1600" b="0" dirty="0">
                    <a:solidFill>
                      <a:srgbClr val="18181C"/>
                    </a:solidFill>
                  </a:endParaRP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.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();</a:t>
                  </a:r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4FD71F1-8A1D-4B6D-A8B3-362EA272FD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5525" y="3000375"/>
                  <a:ext cx="2590801" cy="2031325"/>
                </a:xfrm>
                <a:prstGeom prst="rect">
                  <a:avLst/>
                </a:prstGeom>
                <a:blipFill>
                  <a:blip r:embed="rId10"/>
                  <a:stretch>
                    <a:fillRect l="-1874" t="-1493" b="-3582"/>
                  </a:stretch>
                </a:blipFill>
                <a:ln>
                  <a:solidFill>
                    <a:srgbClr val="CBCBCB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5AFFB6C-403B-430D-AF4C-6625ADC00E7E}"/>
              </a:ext>
            </a:extLst>
          </p:cNvPr>
          <p:cNvGrpSpPr/>
          <p:nvPr/>
        </p:nvGrpSpPr>
        <p:grpSpPr>
          <a:xfrm>
            <a:off x="447673" y="5454848"/>
            <a:ext cx="361950" cy="352425"/>
            <a:chOff x="1504950" y="5343525"/>
            <a:chExt cx="361950" cy="352425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8F464CE-1584-4A04-BB8B-97C2A05653CE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D6BC297-983E-4AF7-A969-ACE18D54995F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D6BC297-983E-4AF7-A969-ACE18D5499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35000" t="-2222" r="-100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0F39D4-1976-45CC-ABBD-895337340EE2}"/>
              </a:ext>
            </a:extLst>
          </p:cNvPr>
          <p:cNvGrpSpPr/>
          <p:nvPr/>
        </p:nvGrpSpPr>
        <p:grpSpPr>
          <a:xfrm>
            <a:off x="939281" y="5454848"/>
            <a:ext cx="361950" cy="352425"/>
            <a:chOff x="1504950" y="5343525"/>
            <a:chExt cx="361950" cy="35242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0587DE6-3A5F-49A7-B1C3-6D83140EF3F2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0240E81-8D32-4AAC-BB8A-4F61AC01952E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0240E81-8D32-4AAC-BB8A-4F61AC0195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35000" t="-2222" r="-75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B614DB-8710-4F0C-8C26-70A1B8D656DA}"/>
              </a:ext>
            </a:extLst>
          </p:cNvPr>
          <p:cNvGrpSpPr/>
          <p:nvPr/>
        </p:nvGrpSpPr>
        <p:grpSpPr>
          <a:xfrm>
            <a:off x="1427199" y="5454848"/>
            <a:ext cx="361950" cy="352425"/>
            <a:chOff x="1504950" y="5343525"/>
            <a:chExt cx="361950" cy="35242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68122EA-1C75-433C-AAA0-9B6F6715ED68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86E518-A739-46E6-8847-E7298F7778DB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86E518-A739-46E6-8847-E7298F7778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35000" t="-2222" r="-75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F63E36E-D464-4473-9272-AEC95DAB2A96}"/>
              </a:ext>
            </a:extLst>
          </p:cNvPr>
          <p:cNvCxnSpPr>
            <a:stCxn id="10" idx="3"/>
            <a:endCxn id="14" idx="1"/>
          </p:cNvCxnSpPr>
          <p:nvPr/>
        </p:nvCxnSpPr>
        <p:spPr>
          <a:xfrm>
            <a:off x="809623" y="5631061"/>
            <a:ext cx="12965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BA92638-F70A-450C-9D08-D3520B23FCAB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>
            <a:off x="1301231" y="5631061"/>
            <a:ext cx="12596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9D7F5E8-CBA7-4952-BDB7-38AC80530040}"/>
              </a:ext>
            </a:extLst>
          </p:cNvPr>
          <p:cNvGrpSpPr/>
          <p:nvPr/>
        </p:nvGrpSpPr>
        <p:grpSpPr>
          <a:xfrm>
            <a:off x="4751423" y="5454848"/>
            <a:ext cx="361950" cy="352425"/>
            <a:chOff x="1504950" y="5343525"/>
            <a:chExt cx="361950" cy="352425"/>
          </a:xfrm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33406402-8324-42F3-A933-58F5292AED57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993A0C8F-F88B-41B9-9B20-73408B4A1944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993A0C8F-F88B-41B9-9B20-73408B4A19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34146" t="-2222" r="-9756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F37108F-C745-435C-93B3-87068E800205}"/>
              </a:ext>
            </a:extLst>
          </p:cNvPr>
          <p:cNvGrpSpPr/>
          <p:nvPr/>
        </p:nvGrpSpPr>
        <p:grpSpPr>
          <a:xfrm>
            <a:off x="5239341" y="5454848"/>
            <a:ext cx="361950" cy="352425"/>
            <a:chOff x="1504950" y="5343525"/>
            <a:chExt cx="361950" cy="352425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785D35A5-C3B7-41CE-94F7-FBDD720F3AB9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54494BFC-8248-439F-9D7D-E365AECCD49E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54494BFC-8248-439F-9D7D-E365AECCD4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34146" t="-2222" r="-9756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94EA46C-1B17-414B-8A34-68FEE0A87173}"/>
              </a:ext>
            </a:extLst>
          </p:cNvPr>
          <p:cNvCxnSpPr>
            <a:cxnSpLocks/>
            <a:stCxn id="70" idx="3"/>
            <a:endCxn id="78" idx="1"/>
          </p:cNvCxnSpPr>
          <p:nvPr/>
        </p:nvCxnSpPr>
        <p:spPr>
          <a:xfrm>
            <a:off x="4618075" y="5631061"/>
            <a:ext cx="13334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82EDE59-8BAC-4020-A6CB-C22A7972200C}"/>
              </a:ext>
            </a:extLst>
          </p:cNvPr>
          <p:cNvCxnSpPr>
            <a:cxnSpLocks/>
            <a:stCxn id="78" idx="3"/>
            <a:endCxn id="81" idx="1"/>
          </p:cNvCxnSpPr>
          <p:nvPr/>
        </p:nvCxnSpPr>
        <p:spPr>
          <a:xfrm>
            <a:off x="5113373" y="5631061"/>
            <a:ext cx="12596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997B3ED-B3CC-4D4F-A76C-DF6185E65F28}"/>
              </a:ext>
            </a:extLst>
          </p:cNvPr>
          <p:cNvGrpSpPr/>
          <p:nvPr/>
        </p:nvGrpSpPr>
        <p:grpSpPr>
          <a:xfrm>
            <a:off x="7573932" y="5454848"/>
            <a:ext cx="361950" cy="352425"/>
            <a:chOff x="1504950" y="5343525"/>
            <a:chExt cx="361950" cy="352425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8B81FD09-8630-4A1E-A291-AFFC8A4BEF93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7031FCFC-5CF4-4865-A7C8-A70E7C4C2D51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7031FCFC-5CF4-4865-A7C8-A70E7C4C2D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34146" t="-2222" r="-9756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E87F502-0DEE-4ACB-91C8-183386ACBF43}"/>
              </a:ext>
            </a:extLst>
          </p:cNvPr>
          <p:cNvGrpSpPr/>
          <p:nvPr/>
        </p:nvGrpSpPr>
        <p:grpSpPr>
          <a:xfrm>
            <a:off x="8061850" y="5454848"/>
            <a:ext cx="361950" cy="352425"/>
            <a:chOff x="1504950" y="5343525"/>
            <a:chExt cx="361950" cy="352425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B5A3B3E3-2D24-4F63-A2E6-5ED7FF175401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79AB3036-BDEA-4F83-88E2-7C2A5CBC9B69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79AB3036-BDEA-4F83-88E2-7C2A5CBC9B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45515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35000" t="-2222" r="-100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0492C9E-D7CE-4629-BC6D-194B46445B79}"/>
              </a:ext>
            </a:extLst>
          </p:cNvPr>
          <p:cNvCxnSpPr>
            <a:cxnSpLocks/>
            <a:stCxn id="93" idx="3"/>
            <a:endCxn id="101" idx="1"/>
          </p:cNvCxnSpPr>
          <p:nvPr/>
        </p:nvCxnSpPr>
        <p:spPr>
          <a:xfrm>
            <a:off x="7447440" y="5631061"/>
            <a:ext cx="126492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F89C45CB-A9CC-4E3F-BC7F-6DB8DB1C6963}"/>
              </a:ext>
            </a:extLst>
          </p:cNvPr>
          <p:cNvCxnSpPr>
            <a:cxnSpLocks/>
            <a:stCxn id="101" idx="3"/>
            <a:endCxn id="104" idx="1"/>
          </p:cNvCxnSpPr>
          <p:nvPr/>
        </p:nvCxnSpPr>
        <p:spPr>
          <a:xfrm>
            <a:off x="7935882" y="5631061"/>
            <a:ext cx="12596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C81F37-FF41-4A7A-9E12-E2F5D55421E0}"/>
              </a:ext>
            </a:extLst>
          </p:cNvPr>
          <p:cNvGrpSpPr/>
          <p:nvPr/>
        </p:nvGrpSpPr>
        <p:grpSpPr>
          <a:xfrm>
            <a:off x="8549768" y="5454848"/>
            <a:ext cx="361950" cy="352425"/>
            <a:chOff x="1504950" y="5343525"/>
            <a:chExt cx="361950" cy="352425"/>
          </a:xfrm>
        </p:grpSpPr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87D3DFF3-919B-4E17-BBD9-BB9938732069}"/>
                </a:ext>
              </a:extLst>
            </p:cNvPr>
            <p:cNvSpPr/>
            <p:nvPr/>
          </p:nvSpPr>
          <p:spPr>
            <a:xfrm>
              <a:off x="1504950" y="5343525"/>
              <a:ext cx="361950" cy="3524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DDFB7598-23BD-4590-815E-5C9F93F1A9F1}"/>
                    </a:ext>
                  </a:extLst>
                </p:cNvPr>
                <p:cNvSpPr txBox="1"/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DDFB7598-23BD-4590-815E-5C9F93F1A9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0066" y="5362575"/>
                  <a:ext cx="250838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34146" t="-2222" r="-9756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B5903C00-3F12-487B-B505-CAA5B34143A3}"/>
              </a:ext>
            </a:extLst>
          </p:cNvPr>
          <p:cNvCxnSpPr>
            <a:cxnSpLocks/>
            <a:stCxn id="104" idx="3"/>
            <a:endCxn id="114" idx="1"/>
          </p:cNvCxnSpPr>
          <p:nvPr/>
        </p:nvCxnSpPr>
        <p:spPr>
          <a:xfrm>
            <a:off x="8423800" y="5631061"/>
            <a:ext cx="125968" cy="0"/>
          </a:xfrm>
          <a:prstGeom prst="straightConnector1">
            <a:avLst/>
          </a:prstGeom>
          <a:ln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F93A48D-E300-4F79-B818-F686D71562D4}"/>
                  </a:ext>
                </a:extLst>
              </p:cNvPr>
              <p:cNvSpPr txBox="1"/>
              <p:nvPr/>
            </p:nvSpPr>
            <p:spPr>
              <a:xfrm>
                <a:off x="447673" y="4970293"/>
                <a:ext cx="7679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𝐶𝑙𝑎𝑠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>
                  <a:solidFill>
                    <a:srgbClr val="18181C"/>
                  </a:solidFill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F93A48D-E300-4F79-B818-F686D7156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3" y="4970293"/>
                <a:ext cx="767967" cy="276999"/>
              </a:xfrm>
              <a:prstGeom prst="rect">
                <a:avLst/>
              </a:prstGeom>
              <a:blipFill>
                <a:blip r:embed="rId19"/>
                <a:stretch>
                  <a:fillRect l="-7143" r="-396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5897242F-6415-4C7F-A420-AFF1CD74B1EA}"/>
                  </a:ext>
                </a:extLst>
              </p:cNvPr>
              <p:cNvSpPr txBox="1"/>
              <p:nvPr/>
            </p:nvSpPr>
            <p:spPr>
              <a:xfrm>
                <a:off x="3276599" y="4970292"/>
                <a:ext cx="773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𝐶𝑙𝑎𝑠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>
                  <a:solidFill>
                    <a:srgbClr val="18181C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5897242F-6415-4C7F-A420-AFF1CD74B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599" y="4970292"/>
                <a:ext cx="773289" cy="276999"/>
              </a:xfrm>
              <a:prstGeom prst="rect">
                <a:avLst/>
              </a:prstGeom>
              <a:blipFill>
                <a:blip r:embed="rId20"/>
                <a:stretch>
                  <a:fillRect l="-6299" r="-393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138831A3-308A-4C00-BFC8-D42B16C8276B}"/>
                  </a:ext>
                </a:extLst>
              </p:cNvPr>
              <p:cNvSpPr txBox="1"/>
              <p:nvPr/>
            </p:nvSpPr>
            <p:spPr>
              <a:xfrm>
                <a:off x="6105525" y="4970292"/>
                <a:ext cx="773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𝐶𝑙𝑎𝑠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>
                  <a:solidFill>
                    <a:srgbClr val="18181C"/>
                  </a:solidFill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138831A3-308A-4C00-BFC8-D42B16C82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525" y="4970292"/>
                <a:ext cx="773289" cy="276999"/>
              </a:xfrm>
              <a:prstGeom prst="rect">
                <a:avLst/>
              </a:prstGeom>
              <a:blipFill>
                <a:blip r:embed="rId21"/>
                <a:stretch>
                  <a:fillRect l="-7143" r="-476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91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F8D73-8FEB-4FFE-92E7-DB352DCBA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“Class Hierarchy Reconstruction”?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97C21-BCFF-4E91-90F1-ECF5A726F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</a:t>
            </a:r>
            <a:r>
              <a:rPr lang="en-US" b="1" i="1" dirty="0"/>
              <a:t>stripped</a:t>
            </a:r>
            <a:r>
              <a:rPr lang="en-US" dirty="0"/>
              <a:t> binary</a:t>
            </a:r>
          </a:p>
          <a:p>
            <a:pPr lvl="1"/>
            <a:r>
              <a:rPr lang="en-US" dirty="0"/>
              <a:t>No source code</a:t>
            </a:r>
          </a:p>
          <a:p>
            <a:pPr lvl="1"/>
            <a:r>
              <a:rPr lang="en-US" dirty="0"/>
              <a:t>No names</a:t>
            </a:r>
          </a:p>
          <a:p>
            <a:pPr lvl="1"/>
            <a:r>
              <a:rPr lang="en-US" dirty="0"/>
              <a:t>No debug symbols</a:t>
            </a:r>
          </a:p>
          <a:p>
            <a:pPr marL="457200" lvl="1" indent="0">
              <a:buNone/>
            </a:pPr>
            <a:endParaRPr lang="he-IL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Recreate the class hierarchy</a:t>
            </a:r>
          </a:p>
          <a:p>
            <a:pPr lvl="1"/>
            <a:r>
              <a:rPr lang="en-US" dirty="0"/>
              <a:t>As it was in the source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4EF7C-4438-4E78-B404-FAE0FD3E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482109AA-CB0C-4B7C-9274-B46890E32841}"/>
              </a:ext>
            </a:extLst>
          </p:cNvPr>
          <p:cNvSpPr/>
          <p:nvPr/>
        </p:nvSpPr>
        <p:spPr>
          <a:xfrm>
            <a:off x="6305550" y="2066925"/>
            <a:ext cx="1209675" cy="108585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C"/>
                </a:solidFill>
              </a:rPr>
              <a:t>Binary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74A0FA-CDE7-4F03-83CA-CA04663A7708}"/>
              </a:ext>
            </a:extLst>
          </p:cNvPr>
          <p:cNvGrpSpPr/>
          <p:nvPr/>
        </p:nvGrpSpPr>
        <p:grpSpPr>
          <a:xfrm>
            <a:off x="5314950" y="3248025"/>
            <a:ext cx="3476625" cy="2928938"/>
            <a:chOff x="5314950" y="3248025"/>
            <a:chExt cx="3476625" cy="2928938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E3EDC36-B08A-4C3A-8100-9E83F7916103}"/>
                </a:ext>
              </a:extLst>
            </p:cNvPr>
            <p:cNvSpPr/>
            <p:nvPr/>
          </p:nvSpPr>
          <p:spPr>
            <a:xfrm>
              <a:off x="5314950" y="4367412"/>
              <a:ext cx="3476625" cy="18095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181C"/>
                </a:solidFill>
              </a:endParaRP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AFE4368D-DF33-479E-85F9-613C8D7779AE}"/>
                </a:ext>
              </a:extLst>
            </p:cNvPr>
            <p:cNvSpPr/>
            <p:nvPr/>
          </p:nvSpPr>
          <p:spPr>
            <a:xfrm>
              <a:off x="6772275" y="3248025"/>
              <a:ext cx="266700" cy="990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EEE2E0-8DA5-48AC-AB76-90625BECEA62}"/>
                </a:ext>
              </a:extLst>
            </p:cNvPr>
            <p:cNvSpPr/>
            <p:nvPr/>
          </p:nvSpPr>
          <p:spPr>
            <a:xfrm>
              <a:off x="7533130" y="4495404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359E7C-8948-4959-92C7-03A0878D1E79}"/>
                </a:ext>
              </a:extLst>
            </p:cNvPr>
            <p:cNvSpPr/>
            <p:nvPr/>
          </p:nvSpPr>
          <p:spPr>
            <a:xfrm>
              <a:off x="5505450" y="5210970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6E5959D-B7E0-4128-8CE2-948AA3D58445}"/>
                </a:ext>
              </a:extLst>
            </p:cNvPr>
            <p:cNvSpPr/>
            <p:nvPr/>
          </p:nvSpPr>
          <p:spPr>
            <a:xfrm>
              <a:off x="7236046" y="5069285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DC1A82-3BB0-483B-BE46-E2C40D269BF3}"/>
                </a:ext>
              </a:extLst>
            </p:cNvPr>
            <p:cNvSpPr/>
            <p:nvPr/>
          </p:nvSpPr>
          <p:spPr>
            <a:xfrm>
              <a:off x="7533130" y="5648722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A491FD-DCA2-45FC-B221-6AC0B6703126}"/>
                </a:ext>
              </a:extLst>
            </p:cNvPr>
            <p:cNvSpPr/>
            <p:nvPr/>
          </p:nvSpPr>
          <p:spPr>
            <a:xfrm>
              <a:off x="5953125" y="5621338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171BE4-F40E-48DA-9B76-F2D598EB8B78}"/>
                </a:ext>
              </a:extLst>
            </p:cNvPr>
            <p:cNvSpPr/>
            <p:nvPr/>
          </p:nvSpPr>
          <p:spPr>
            <a:xfrm>
              <a:off x="6404419" y="5203032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E29E237-C211-4D0D-8B85-8DD1CACA147C}"/>
                </a:ext>
              </a:extLst>
            </p:cNvPr>
            <p:cNvSpPr/>
            <p:nvPr/>
          </p:nvSpPr>
          <p:spPr>
            <a:xfrm>
              <a:off x="5953125" y="4581525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BA1045-2DC3-47BE-A9AA-18570FBB7DB2}"/>
                </a:ext>
              </a:extLst>
            </p:cNvPr>
            <p:cNvSpPr/>
            <p:nvPr/>
          </p:nvSpPr>
          <p:spPr>
            <a:xfrm>
              <a:off x="8157683" y="5648722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714D52D-F043-4B58-9D30-CABD1EA955E2}"/>
                </a:ext>
              </a:extLst>
            </p:cNvPr>
            <p:cNvCxnSpPr>
              <a:cxnSpLocks/>
              <a:stCxn id="13" idx="2"/>
              <a:endCxn id="11" idx="0"/>
            </p:cNvCxnSpPr>
            <p:nvPr/>
          </p:nvCxnSpPr>
          <p:spPr>
            <a:xfrm>
              <a:off x="6176963" y="4924425"/>
              <a:ext cx="0" cy="6969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4281674-16E6-47A4-822B-75C91C115234}"/>
                </a:ext>
              </a:extLst>
            </p:cNvPr>
            <p:cNvCxnSpPr>
              <a:cxnSpLocks/>
              <a:stCxn id="13" idx="2"/>
              <a:endCxn id="12" idx="0"/>
            </p:cNvCxnSpPr>
            <p:nvPr/>
          </p:nvCxnSpPr>
          <p:spPr>
            <a:xfrm>
              <a:off x="6176963" y="4924425"/>
              <a:ext cx="451294" cy="2786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6CEE8C6-BF8B-4FEE-9F93-30DDC2FCFF45}"/>
                </a:ext>
              </a:extLst>
            </p:cNvPr>
            <p:cNvCxnSpPr>
              <a:cxnSpLocks/>
              <a:stCxn id="13" idx="2"/>
              <a:endCxn id="8" idx="0"/>
            </p:cNvCxnSpPr>
            <p:nvPr/>
          </p:nvCxnSpPr>
          <p:spPr>
            <a:xfrm flipH="1">
              <a:off x="5729288" y="4924425"/>
              <a:ext cx="447675" cy="2865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E3DC090-FF9F-4E6F-9E11-BCD0B018BFF2}"/>
                </a:ext>
              </a:extLst>
            </p:cNvPr>
            <p:cNvCxnSpPr>
              <a:cxnSpLocks/>
              <a:stCxn id="7" idx="2"/>
              <a:endCxn id="9" idx="0"/>
            </p:cNvCxnSpPr>
            <p:nvPr/>
          </p:nvCxnSpPr>
          <p:spPr>
            <a:xfrm flipH="1">
              <a:off x="7459884" y="4838304"/>
              <a:ext cx="297084" cy="2309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0AD6C2F-E747-4160-AF92-9B996D36D641}"/>
                </a:ext>
              </a:extLst>
            </p:cNvPr>
            <p:cNvCxnSpPr>
              <a:cxnSpLocks/>
              <a:stCxn id="36" idx="2"/>
              <a:endCxn id="10" idx="0"/>
            </p:cNvCxnSpPr>
            <p:nvPr/>
          </p:nvCxnSpPr>
          <p:spPr>
            <a:xfrm flipH="1">
              <a:off x="7756968" y="5414963"/>
              <a:ext cx="304894" cy="2337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C387EE1-BC75-448C-BA6D-1B7327488E00}"/>
                </a:ext>
              </a:extLst>
            </p:cNvPr>
            <p:cNvCxnSpPr>
              <a:cxnSpLocks/>
              <a:stCxn id="36" idx="2"/>
              <a:endCxn id="14" idx="0"/>
            </p:cNvCxnSpPr>
            <p:nvPr/>
          </p:nvCxnSpPr>
          <p:spPr>
            <a:xfrm>
              <a:off x="8061862" y="5414963"/>
              <a:ext cx="319659" cy="2337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3D5C0D7-7F53-4B5B-A90A-616A2776658B}"/>
                </a:ext>
              </a:extLst>
            </p:cNvPr>
            <p:cNvSpPr/>
            <p:nvPr/>
          </p:nvSpPr>
          <p:spPr>
            <a:xfrm>
              <a:off x="7838024" y="5072063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45629EF-E0E7-4924-9EC0-93B2E5C825AC}"/>
                </a:ext>
              </a:extLst>
            </p:cNvPr>
            <p:cNvCxnSpPr>
              <a:cxnSpLocks/>
              <a:stCxn id="7" idx="2"/>
              <a:endCxn id="36" idx="0"/>
            </p:cNvCxnSpPr>
            <p:nvPr/>
          </p:nvCxnSpPr>
          <p:spPr>
            <a:xfrm>
              <a:off x="7756968" y="4838304"/>
              <a:ext cx="304894" cy="2337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7479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DBF0-89F5-4FF7-93C3-2E6466E3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behavior to type similarity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2AD26-FC63-4361-A3A8-A8427CCF0C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Given the same query, 2 SLMs trained using similar set of </a:t>
                </a:r>
                <a:r>
                  <a:rPr lang="en-US" dirty="0" err="1"/>
                  <a:t>tracelets</a:t>
                </a:r>
                <a:r>
                  <a:rPr lang="en-US" dirty="0"/>
                  <a:t> should produce similar probabilities</a:t>
                </a:r>
              </a:p>
              <a:p>
                <a:endParaRPr lang="en-US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𝐶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i="1" dirty="0"/>
              </a:p>
              <a:p>
                <a:endParaRPr lang="en-US" dirty="0"/>
              </a:p>
              <a:p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2AD26-FC63-4361-A3A8-A8427CCF0C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49"/>
              </a:xfrm>
              <a:blipFill>
                <a:blip r:embed="rId4"/>
                <a:stretch>
                  <a:fillRect l="-1391" t="-2872" r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AA94C-7EDD-447F-ABD2-E7A00EC5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D3D9EC3-1902-4C5E-BCEB-93594E837A1B}"/>
              </a:ext>
            </a:extLst>
          </p:cNvPr>
          <p:cNvSpPr/>
          <p:nvPr/>
        </p:nvSpPr>
        <p:spPr>
          <a:xfrm>
            <a:off x="4411494" y="4193868"/>
            <a:ext cx="321012" cy="476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2BB5FA-D390-4282-9569-2F89D9A54A4B}"/>
              </a:ext>
            </a:extLst>
          </p:cNvPr>
          <p:cNvSpPr>
            <a:spLocks noChangeAspect="1"/>
          </p:cNvSpPr>
          <p:nvPr/>
        </p:nvSpPr>
        <p:spPr>
          <a:xfrm>
            <a:off x="7855839" y="365126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76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DBF0-89F5-4FF7-93C3-2E6466E3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behavior to type similarity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2AD26-FC63-4361-A3A8-A8427CCF0C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i="1" dirty="0"/>
                  <a:t>Hypothesis:</a:t>
                </a:r>
                <a:r>
                  <a:rPr lang="en-US" dirty="0"/>
                  <a:t> SLMs of related types should be more similar than SLMs of unrelated types</a:t>
                </a:r>
              </a:p>
              <a:p>
                <a:endParaRPr lang="en-US" dirty="0"/>
              </a:p>
              <a:p>
                <a:r>
                  <a:rPr lang="en-US" dirty="0"/>
                  <a:t>Why?</a:t>
                </a:r>
              </a:p>
              <a:p>
                <a:pPr lvl="1"/>
                <a:r>
                  <a:rPr lang="en-US" dirty="0"/>
                  <a:t>Inheriting types also inherit all legal usages</a:t>
                </a:r>
              </a:p>
              <a:p>
                <a:pPr lvl="1"/>
                <a:r>
                  <a:rPr lang="en-US" dirty="0"/>
                  <a:t>Set of </a:t>
                </a:r>
                <a:r>
                  <a:rPr lang="en-US" dirty="0" err="1"/>
                  <a:t>tracelets</a:t>
                </a:r>
                <a:r>
                  <a:rPr lang="en-US" dirty="0"/>
                  <a:t> would be contained in each other</a:t>
                </a:r>
              </a:p>
              <a:p>
                <a:pPr lvl="1"/>
                <a:endParaRPr lang="en-US" dirty="0"/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inherits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/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/>
                  <a:t> = set of </a:t>
                </a:r>
                <a:r>
                  <a:rPr lang="en-US" sz="2000" dirty="0" err="1"/>
                  <a:t>tracelets</a:t>
                </a:r>
                <a:r>
                  <a:rPr lang="en-US" sz="2000" dirty="0"/>
                  <a:t> for type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/>
              </a:p>
              <a:p>
                <a:pPr marL="457200" lvl="1" indent="0" algn="ctr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2AD26-FC63-4361-A3A8-A8427CCF0C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AA94C-7EDD-447F-ABD2-E7A00EC5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D81D0D-8059-4948-B774-585D3C8BC3E3}"/>
              </a:ext>
            </a:extLst>
          </p:cNvPr>
          <p:cNvSpPr>
            <a:spLocks noChangeAspect="1"/>
          </p:cNvSpPr>
          <p:nvPr/>
        </p:nvSpPr>
        <p:spPr>
          <a:xfrm>
            <a:off x="7855839" y="365126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69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DBF0-89F5-4FF7-93C3-2E6466E3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behavior to type similarity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2AD26-FC63-4361-A3A8-A8427CCF0C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0377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Kullback-Leibler divergence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</m:oMath>
                </a14:m>
                <a:r>
                  <a:rPr lang="en-US" dirty="0"/>
                  <a:t>) measures similarity between SLMs </a:t>
                </a:r>
                <a:br>
                  <a:rPr lang="en-US" dirty="0"/>
                </a:b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KL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lit/>
                              <m:nor/>
                            </m:rPr>
                            <a:rPr lang="en-US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</m:d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w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⋅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P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en-US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r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en-US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A</m:t>
                                                  </m:r>
                                                </m:sub>
                                              </m:sSub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en-US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w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num>
                                        <m:den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P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en-US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r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en-US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B</m:t>
                                                  </m:r>
                                                </m:sub>
                                              </m:sSub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m:rPr>
                                                      <m:nor/>
                                                    </m:rPr>
                                                    <a:rPr lang="en-US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w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lvl="2"/>
                <a:r>
                  <a:rPr lang="en-US" dirty="0"/>
                  <a:t>Compute </a:t>
                </a:r>
                <a:r>
                  <a:rPr lang="en-US" b="1" dirty="0"/>
                  <a:t>difference</a:t>
                </a:r>
                <a:r>
                  <a:rPr lang="en-US" dirty="0"/>
                  <a:t> in the average number of bits needed to encode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using the 2 SLMs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is the set of tracelets used to train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Asymmetric measure</a:t>
                </a:r>
              </a:p>
              <a:p>
                <a:endParaRPr lang="en-US" sz="1800" dirty="0"/>
              </a:p>
              <a:p>
                <a:r>
                  <a:rPr lang="en-US" dirty="0"/>
                  <a:t>We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</m:oMath>
                </a14:m>
                <a:r>
                  <a:rPr lang="en-US" dirty="0"/>
                  <a:t> as weights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2AD26-FC63-4361-A3A8-A8427CCF0C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03775"/>
              </a:xfrm>
              <a:blipFill>
                <a:blip r:embed="rId3"/>
                <a:stretch>
                  <a:fillRect l="-1391" t="-2030" b="-1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AA94C-7EDD-447F-ABD2-E7A00EC5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731C24-66B1-4B57-8499-76BDD7C78659}"/>
              </a:ext>
            </a:extLst>
          </p:cNvPr>
          <p:cNvSpPr>
            <a:spLocks noChangeAspect="1"/>
          </p:cNvSpPr>
          <p:nvPr/>
        </p:nvSpPr>
        <p:spPr>
          <a:xfrm>
            <a:off x="7855839" y="365126"/>
            <a:ext cx="734939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28710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After training models and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b="1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𝐶𝑙𝑎𝑠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∥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𝐶𝑙𝑎𝑠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07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𝐶𝑙𝑎𝑠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∥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𝐶𝑙𝑎𝑠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43" name="Content Placeholder 42">
                <a:extLst>
                  <a:ext uri="{FF2B5EF4-FFF2-40B4-BE49-F238E27FC236}">
                    <a16:creationId xmlns:a16="http://schemas.microsoft.com/office/drawing/2014/main" id="{8EE48855-C933-4879-BDFD-56A61BDF9A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895851"/>
              </a:xfrm>
              <a:blipFill>
                <a:blip r:embed="rId3"/>
                <a:stretch>
                  <a:fillRect l="-1391" t="-1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481B7C-882F-449E-A8E6-1CAC9961EC07}"/>
                  </a:ext>
                </a:extLst>
              </p:cNvPr>
              <p:cNvSpPr txBox="1"/>
              <p:nvPr/>
            </p:nvSpPr>
            <p:spPr>
              <a:xfrm>
                <a:off x="3316556" y="3221230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07</m:t>
                      </m:r>
                    </m:oMath>
                  </m:oMathPara>
                </a14:m>
                <a:endParaRPr lang="en-US" dirty="0">
                  <a:solidFill>
                    <a:srgbClr val="18181C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481B7C-882F-449E-A8E6-1CAC9961E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556" y="3221230"/>
                <a:ext cx="8191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7E7A834-AB0E-4395-BAC3-CF2DCAE556D8}"/>
                  </a:ext>
                </a:extLst>
              </p:cNvPr>
              <p:cNvSpPr txBox="1"/>
              <p:nvPr/>
            </p:nvSpPr>
            <p:spPr>
              <a:xfrm>
                <a:off x="4141133" y="4290258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US" dirty="0">
                  <a:solidFill>
                    <a:srgbClr val="18181C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7E7A834-AB0E-4395-BAC3-CF2DCAE55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133" y="4290258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007B1022-FD1B-4E13-9656-3E1B1A4FF09B}"/>
              </a:ext>
            </a:extLst>
          </p:cNvPr>
          <p:cNvGrpSpPr/>
          <p:nvPr/>
        </p:nvGrpSpPr>
        <p:grpSpPr>
          <a:xfrm>
            <a:off x="3161944" y="3749278"/>
            <a:ext cx="1074220" cy="1237296"/>
            <a:chOff x="974088" y="2926080"/>
            <a:chExt cx="1972312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Flowchart: Process 28">
                  <a:extLst>
                    <a:ext uri="{FF2B5EF4-FFF2-40B4-BE49-F238E27FC236}">
                      <a16:creationId xmlns:a16="http://schemas.microsoft.com/office/drawing/2014/main" id="{B2FF220F-9B6E-44B1-B958-CCB12B88E955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Flowchart: Process 28">
                  <a:extLst>
                    <a:ext uri="{FF2B5EF4-FFF2-40B4-BE49-F238E27FC236}">
                      <a16:creationId xmlns:a16="http://schemas.microsoft.com/office/drawing/2014/main" id="{B2FF220F-9B6E-44B1-B958-CCB12B88E9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  <a:blipFill>
                  <a:blip r:embed="rId12"/>
                  <a:stretch>
                    <a:fillRect l="-3371" t="-2027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Flowchart: Process 29">
                  <a:extLst>
                    <a:ext uri="{FF2B5EF4-FFF2-40B4-BE49-F238E27FC236}">
                      <a16:creationId xmlns:a16="http://schemas.microsoft.com/office/drawing/2014/main" id="{BCF6C05B-80B5-4462-9456-7465C1303FCE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13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6CBC783-57E3-4F25-B56A-3CBEF243495A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07C0C2B-FA16-4F9B-B5B7-652969F99CAC}"/>
              </a:ext>
            </a:extLst>
          </p:cNvPr>
          <p:cNvGrpSpPr/>
          <p:nvPr/>
        </p:nvGrpSpPr>
        <p:grpSpPr>
          <a:xfrm>
            <a:off x="4036073" y="2405776"/>
            <a:ext cx="1070582" cy="702946"/>
            <a:chOff x="974088" y="2926080"/>
            <a:chExt cx="1972312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Flowchart: Process 32">
                  <a:extLst>
                    <a:ext uri="{FF2B5EF4-FFF2-40B4-BE49-F238E27FC236}">
                      <a16:creationId xmlns:a16="http://schemas.microsoft.com/office/drawing/2014/main" id="{2DAA8057-DE0E-4D76-838D-F25D29F02798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Flowchart: Process 32">
                  <a:extLst>
                    <a:ext uri="{FF2B5EF4-FFF2-40B4-BE49-F238E27FC236}">
                      <a16:creationId xmlns:a16="http://schemas.microsoft.com/office/drawing/2014/main" id="{2DAA8057-DE0E-4D76-838D-F25D29F0279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14"/>
                  <a:stretch>
                    <a:fillRect l="-2809" t="-5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Flowchart: Process 33">
                  <a:extLst>
                    <a:ext uri="{FF2B5EF4-FFF2-40B4-BE49-F238E27FC236}">
                      <a16:creationId xmlns:a16="http://schemas.microsoft.com/office/drawing/2014/main" id="{10D66BB3-221F-4A74-B299-705E49D44529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D14F38-4942-4044-BA97-547CEE7A74D3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31D5E9-C0F9-447D-A8DD-91E658BA7FA8}"/>
              </a:ext>
            </a:extLst>
          </p:cNvPr>
          <p:cNvGrpSpPr/>
          <p:nvPr/>
        </p:nvGrpSpPr>
        <p:grpSpPr>
          <a:xfrm>
            <a:off x="4907836" y="3749278"/>
            <a:ext cx="1074221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Flowchart: Process 36">
                  <a:extLst>
                    <a:ext uri="{FF2B5EF4-FFF2-40B4-BE49-F238E27FC236}">
                      <a16:creationId xmlns:a16="http://schemas.microsoft.com/office/drawing/2014/main" id="{C1E6C96B-E1D0-4076-B049-FB7F2EBB4F9C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Flowchart: Process 36">
                  <a:extLst>
                    <a:ext uri="{FF2B5EF4-FFF2-40B4-BE49-F238E27FC236}">
                      <a16:creationId xmlns:a16="http://schemas.microsoft.com/office/drawing/2014/main" id="{C1E6C96B-E1D0-4076-B049-FB7F2EBB4F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15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Flowchart: Process 37">
                  <a:extLst>
                    <a:ext uri="{FF2B5EF4-FFF2-40B4-BE49-F238E27FC236}">
                      <a16:creationId xmlns:a16="http://schemas.microsoft.com/office/drawing/2014/main" id="{5E1A96CD-D498-430D-8E39-E156C600A2CE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7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B0FAC79-C443-4D99-9F8A-97FF51CEDE8C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3CF070-D2DA-4539-B4E1-6C8E65A0E1D9}"/>
              </a:ext>
            </a:extLst>
          </p:cNvPr>
          <p:cNvCxnSpPr>
            <a:cxnSpLocks/>
            <a:stCxn id="30" idx="0"/>
            <a:endCxn id="33" idx="2"/>
          </p:cNvCxnSpPr>
          <p:nvPr/>
        </p:nvCxnSpPr>
        <p:spPr>
          <a:xfrm flipV="1">
            <a:off x="3699401" y="3108722"/>
            <a:ext cx="872609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F950902-BE99-44E8-8283-5EB72A3F3A20}"/>
              </a:ext>
            </a:extLst>
          </p:cNvPr>
          <p:cNvCxnSpPr>
            <a:cxnSpLocks/>
            <a:stCxn id="38" idx="0"/>
            <a:endCxn id="33" idx="2"/>
          </p:cNvCxnSpPr>
          <p:nvPr/>
        </p:nvCxnSpPr>
        <p:spPr>
          <a:xfrm flipH="1" flipV="1">
            <a:off x="4572010" y="3108722"/>
            <a:ext cx="873283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9583747-68E7-46ED-BC91-0A0EA308E17D}"/>
              </a:ext>
            </a:extLst>
          </p:cNvPr>
          <p:cNvCxnSpPr>
            <a:cxnSpLocks/>
          </p:cNvCxnSpPr>
          <p:nvPr/>
        </p:nvCxnSpPr>
        <p:spPr>
          <a:xfrm>
            <a:off x="4234893" y="4308475"/>
            <a:ext cx="672943" cy="0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0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8EE48855-C933-4879-BDFD-56A61BD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r>
              <a:rPr lang="en-US" dirty="0"/>
              <a:t>Minimum-weight </a:t>
            </a:r>
            <a:r>
              <a:rPr lang="en-US" dirty="0" err="1"/>
              <a:t>arborescnce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pPr lvl="1"/>
            <a:endParaRPr lang="en-US" dirty="0"/>
          </a:p>
          <a:p>
            <a:r>
              <a:rPr lang="en-US" dirty="0"/>
              <a:t>Same as original class hierarchy!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AB078D-AAE2-47D0-AE4A-8C5B946FE556}"/>
              </a:ext>
            </a:extLst>
          </p:cNvPr>
          <p:cNvGrpSpPr/>
          <p:nvPr/>
        </p:nvGrpSpPr>
        <p:grpSpPr>
          <a:xfrm>
            <a:off x="3161944" y="3749278"/>
            <a:ext cx="1074220" cy="1237296"/>
            <a:chOff x="974088" y="2926080"/>
            <a:chExt cx="1972312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Flowchart: Process 25">
                  <a:extLst>
                    <a:ext uri="{FF2B5EF4-FFF2-40B4-BE49-F238E27FC236}">
                      <a16:creationId xmlns:a16="http://schemas.microsoft.com/office/drawing/2014/main" id="{572CD060-2E95-4B80-B03C-7D26D5F332B5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Flowchart: Process 25">
                  <a:extLst>
                    <a:ext uri="{FF2B5EF4-FFF2-40B4-BE49-F238E27FC236}">
                      <a16:creationId xmlns:a16="http://schemas.microsoft.com/office/drawing/2014/main" id="{572CD060-2E95-4B80-B03C-7D26D5F332B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  <a:blipFill>
                  <a:blip r:embed="rId3"/>
                  <a:stretch>
                    <a:fillRect l="-3371" t="-2027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Flowchart: Process 26">
                  <a:extLst>
                    <a:ext uri="{FF2B5EF4-FFF2-40B4-BE49-F238E27FC236}">
                      <a16:creationId xmlns:a16="http://schemas.microsoft.com/office/drawing/2014/main" id="{6579A9AD-69D0-4590-AA07-F7BB694DCFD1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4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AE1621B-3B50-4B76-A91B-3E60A9EF0618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FB788E9-4131-4A6C-B65B-7B3A1E4FEACE}"/>
              </a:ext>
            </a:extLst>
          </p:cNvPr>
          <p:cNvGrpSpPr/>
          <p:nvPr/>
        </p:nvGrpSpPr>
        <p:grpSpPr>
          <a:xfrm>
            <a:off x="4036073" y="2405776"/>
            <a:ext cx="1070582" cy="702946"/>
            <a:chOff x="974088" y="2926080"/>
            <a:chExt cx="1972312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Flowchart: Process 29">
                  <a:extLst>
                    <a:ext uri="{FF2B5EF4-FFF2-40B4-BE49-F238E27FC236}">
                      <a16:creationId xmlns:a16="http://schemas.microsoft.com/office/drawing/2014/main" id="{289E866B-E949-4721-94F4-3E6034EE8EED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Flowchart: Process 29">
                  <a:extLst>
                    <a:ext uri="{FF2B5EF4-FFF2-40B4-BE49-F238E27FC236}">
                      <a16:creationId xmlns:a16="http://schemas.microsoft.com/office/drawing/2014/main" id="{289E866B-E949-4721-94F4-3E6034EE8EE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l="-2809" t="-5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Flowchart: Process 30">
                  <a:extLst>
                    <a:ext uri="{FF2B5EF4-FFF2-40B4-BE49-F238E27FC236}">
                      <a16:creationId xmlns:a16="http://schemas.microsoft.com/office/drawing/2014/main" id="{814E8561-2AB1-47F3-BC8E-CDD07011C179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6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308F3CF-28F7-41D8-907E-A7B5637543BE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2EC696-D5F9-4887-8841-604C1D4F88CE}"/>
              </a:ext>
            </a:extLst>
          </p:cNvPr>
          <p:cNvGrpSpPr/>
          <p:nvPr/>
        </p:nvGrpSpPr>
        <p:grpSpPr>
          <a:xfrm>
            <a:off x="4907836" y="3749278"/>
            <a:ext cx="1074221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Flowchart: Process 33">
                  <a:extLst>
                    <a:ext uri="{FF2B5EF4-FFF2-40B4-BE49-F238E27FC236}">
                      <a16:creationId xmlns:a16="http://schemas.microsoft.com/office/drawing/2014/main" id="{82EE9383-A06D-4D72-81B6-2EFFB0A3830D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Flowchart: Process 33">
                  <a:extLst>
                    <a:ext uri="{FF2B5EF4-FFF2-40B4-BE49-F238E27FC236}">
                      <a16:creationId xmlns:a16="http://schemas.microsoft.com/office/drawing/2014/main" id="{82EE9383-A06D-4D72-81B6-2EFFB0A3830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7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Flowchart: Process 34">
                  <a:extLst>
                    <a:ext uri="{FF2B5EF4-FFF2-40B4-BE49-F238E27FC236}">
                      <a16:creationId xmlns:a16="http://schemas.microsoft.com/office/drawing/2014/main" id="{6D4CABE2-B990-41E8-A474-DB9F6A3085D1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8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97A7D5F-9C4B-4B4E-8A7B-2C1A07D5AE09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624A6A-B08A-4038-AE84-19E4E5AC7EF3}"/>
              </a:ext>
            </a:extLst>
          </p:cNvPr>
          <p:cNvCxnSpPr>
            <a:cxnSpLocks/>
            <a:stCxn id="27" idx="0"/>
            <a:endCxn id="30" idx="2"/>
          </p:cNvCxnSpPr>
          <p:nvPr/>
        </p:nvCxnSpPr>
        <p:spPr>
          <a:xfrm flipV="1">
            <a:off x="3699401" y="3108722"/>
            <a:ext cx="872609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1D580D-7B83-4A73-86D0-AA394AF12D22}"/>
              </a:ext>
            </a:extLst>
          </p:cNvPr>
          <p:cNvCxnSpPr>
            <a:cxnSpLocks/>
            <a:stCxn id="35" idx="0"/>
            <a:endCxn id="30" idx="2"/>
          </p:cNvCxnSpPr>
          <p:nvPr/>
        </p:nvCxnSpPr>
        <p:spPr>
          <a:xfrm flipH="1" flipV="1">
            <a:off x="4572010" y="3108722"/>
            <a:ext cx="873283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8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FA3E-A765-4E7F-9D44-02D8DE7C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53B67-594D-47DB-848A-AD283B7E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94C8B00-1AA2-4979-8F4B-2CF44963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Implemented in a tool called </a:t>
            </a:r>
            <a:r>
              <a:rPr lang="en-US" i="1" dirty="0"/>
              <a:t>ROCK</a:t>
            </a:r>
          </a:p>
          <a:p>
            <a:pPr lvl="1"/>
            <a:r>
              <a:rPr lang="en-US" dirty="0"/>
              <a:t>Reconstruction Of Class </a:t>
            </a:r>
            <a:r>
              <a:rPr lang="en-US" dirty="0" err="1"/>
              <a:t>Khierarchies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Aimed at C++ binaries for windows</a:t>
            </a:r>
          </a:p>
          <a:p>
            <a:pPr lvl="1"/>
            <a:r>
              <a:rPr lang="en-US" dirty="0"/>
              <a:t>Common case in which source code is not available</a:t>
            </a:r>
          </a:p>
          <a:p>
            <a:endParaRPr lang="en-US" dirty="0"/>
          </a:p>
          <a:p>
            <a:r>
              <a:rPr lang="en-US" dirty="0"/>
              <a:t>Ground truth Automatically obtained from</a:t>
            </a:r>
            <a:br>
              <a:rPr lang="en-US" dirty="0"/>
            </a:br>
            <a:r>
              <a:rPr lang="en-US" dirty="0"/>
              <a:t>source code and debug information</a:t>
            </a:r>
          </a:p>
          <a:p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D7B418-341D-4198-ADDB-A24D9C13FFB8}"/>
              </a:ext>
            </a:extLst>
          </p:cNvPr>
          <p:cNvGrpSpPr>
            <a:grpSpLocks noChangeAspect="1"/>
          </p:cNvGrpSpPr>
          <p:nvPr/>
        </p:nvGrpSpPr>
        <p:grpSpPr>
          <a:xfrm>
            <a:off x="6356643" y="1027907"/>
            <a:ext cx="2562504" cy="2104506"/>
            <a:chOff x="6238875" y="1825625"/>
            <a:chExt cx="2742902" cy="2252662"/>
          </a:xfrm>
        </p:grpSpPr>
        <p:pic>
          <p:nvPicPr>
            <p:cNvPr id="20" name="Content Placeholder 17">
              <a:extLst>
                <a:ext uri="{FF2B5EF4-FFF2-40B4-BE49-F238E27FC236}">
                  <a16:creationId xmlns:a16="http://schemas.microsoft.com/office/drawing/2014/main" id="{C61DCC47-D542-444E-95C9-5C3ADDFD8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8875" y="1825625"/>
              <a:ext cx="2742902" cy="209192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283D76-D14D-4C64-AF9C-A834C0A2CFD1}"/>
                </a:ext>
              </a:extLst>
            </p:cNvPr>
            <p:cNvSpPr txBox="1"/>
            <p:nvPr/>
          </p:nvSpPr>
          <p:spPr>
            <a:xfrm>
              <a:off x="6519863" y="3770510"/>
              <a:ext cx="2095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18181C"/>
                  </a:solidFill>
                </a:rPr>
                <a:t>Visualization of </a:t>
              </a:r>
              <a:r>
                <a:rPr lang="en-US" sz="1400" i="1" dirty="0">
                  <a:solidFill>
                    <a:srgbClr val="18181C"/>
                  </a:solidFill>
                </a:rPr>
                <a:t>ROCK 2.0</a:t>
              </a:r>
              <a:endParaRPr lang="en-US" sz="1400" dirty="0">
                <a:solidFill>
                  <a:srgbClr val="18181C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456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FA3E-A765-4E7F-9D44-02D8DE7C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53B67-594D-47DB-848A-AD283B7E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>
                <a:extLst>
                  <a:ext uri="{FF2B5EF4-FFF2-40B4-BE49-F238E27FC236}">
                    <a16:creationId xmlns:a16="http://schemas.microsoft.com/office/drawing/2014/main" id="{394C8B00-1AA2-4979-8F4B-2CF449634C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Focus on CFI scenario</a:t>
                </a:r>
              </a:p>
              <a:p>
                <a:endParaRPr lang="en-US" dirty="0"/>
              </a:p>
              <a:p>
                <a:r>
                  <a:rPr lang="en-US" dirty="0"/>
                  <a:t>Q: which types inherit from type </a:t>
                </a:r>
                <a:r>
                  <a:rPr lang="en-US" i="1" dirty="0"/>
                  <a:t>t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A: set of types</a:t>
                </a:r>
              </a:p>
              <a:p>
                <a:endParaRPr lang="en-US" dirty="0"/>
              </a:p>
              <a:p>
                <a:r>
                  <a:rPr lang="en-US" dirty="0"/>
                  <a:t>Additional types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false positives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precision)</a:t>
                </a:r>
              </a:p>
              <a:p>
                <a:r>
                  <a:rPr lang="en-US" dirty="0"/>
                  <a:t>Missing types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false negatives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recall)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Content Placeholder 18">
                <a:extLst>
                  <a:ext uri="{FF2B5EF4-FFF2-40B4-BE49-F238E27FC236}">
                    <a16:creationId xmlns:a16="http://schemas.microsoft.com/office/drawing/2014/main" id="{394C8B00-1AA2-4979-8F4B-2CF449634C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8215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FA3E-A765-4E7F-9D44-02D8DE7C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53B67-594D-47DB-848A-AD283B7E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C6F5BF-A2C5-4E78-8DA2-BC0ACDB15970}"/>
              </a:ext>
            </a:extLst>
          </p:cNvPr>
          <p:cNvGrpSpPr/>
          <p:nvPr/>
        </p:nvGrpSpPr>
        <p:grpSpPr>
          <a:xfrm>
            <a:off x="149902" y="1325174"/>
            <a:ext cx="8803598" cy="5080672"/>
            <a:chOff x="149902" y="155941"/>
            <a:chExt cx="8803598" cy="508067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E4359E3-52A9-4FAE-BB54-5F9723B84C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57654"/>
            <a:stretch/>
          </p:blipFill>
          <p:spPr>
            <a:xfrm>
              <a:off x="149902" y="1169233"/>
              <a:ext cx="8803598" cy="406738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A8A676F-9EA8-4E5D-989C-5C757D1F8F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89451"/>
            <a:stretch/>
          </p:blipFill>
          <p:spPr>
            <a:xfrm>
              <a:off x="149902" y="155941"/>
              <a:ext cx="8803598" cy="1013292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74482422-1D8B-443B-B44E-5BEDFE39AF85}"/>
              </a:ext>
            </a:extLst>
          </p:cNvPr>
          <p:cNvSpPr/>
          <p:nvPr/>
        </p:nvSpPr>
        <p:spPr>
          <a:xfrm>
            <a:off x="5761220" y="4901157"/>
            <a:ext cx="523875" cy="523875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19F820-3957-41B5-94EF-76F04BD13D2B}"/>
              </a:ext>
            </a:extLst>
          </p:cNvPr>
          <p:cNvSpPr/>
          <p:nvPr/>
        </p:nvSpPr>
        <p:spPr>
          <a:xfrm>
            <a:off x="8282064" y="4903657"/>
            <a:ext cx="523875" cy="523875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D9B7E6-4CFB-444E-827E-81C94D502DEE}"/>
              </a:ext>
            </a:extLst>
          </p:cNvPr>
          <p:cNvSpPr txBox="1"/>
          <p:nvPr/>
        </p:nvSpPr>
        <p:spPr>
          <a:xfrm>
            <a:off x="614708" y="6440033"/>
            <a:ext cx="5261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81C"/>
                </a:solidFill>
              </a:rPr>
              <a:t>More benchmarks in the paper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1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3402-0303-475B-99DD-A292F7DB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D96A-E35F-4B53-AF7E-44B01F4D7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Presented results only use first arborescence</a:t>
            </a:r>
          </a:p>
          <a:p>
            <a:endParaRPr lang="en-US" dirty="0"/>
          </a:p>
          <a:p>
            <a:r>
              <a:rPr lang="en-US" dirty="0"/>
              <a:t>Using several </a:t>
            </a:r>
            <a:r>
              <a:rPr lang="en-US" dirty="0" err="1"/>
              <a:t>arborescences</a:t>
            </a:r>
            <a:r>
              <a:rPr lang="en-US" dirty="0"/>
              <a:t> reduces missing types but increases additional types</a:t>
            </a:r>
          </a:p>
          <a:p>
            <a:pPr lvl="1"/>
            <a:r>
              <a:rPr lang="en-US" dirty="0"/>
              <a:t>Tradeoff between false positives and false negatives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9FA11-981D-48D3-BD6B-53BB772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08EED6-8999-43C5-92E4-03127D2431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114" b="10273"/>
          <a:stretch/>
        </p:blipFill>
        <p:spPr>
          <a:xfrm>
            <a:off x="100012" y="2017048"/>
            <a:ext cx="8943975" cy="5477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38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6226C-05B9-4BD8-A183-769B9374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DBE9-0636-4E16-B3F3-86ED47699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/>
          <a:lstStyle/>
          <a:p>
            <a:r>
              <a:rPr lang="en-US" dirty="0"/>
              <a:t>Reconstruct an actual hierarchy</a:t>
            </a:r>
          </a:p>
          <a:p>
            <a:pPr lvl="1"/>
            <a:r>
              <a:rPr lang="en-US" dirty="0"/>
              <a:t>Not just a partial hierarchy</a:t>
            </a:r>
          </a:p>
          <a:p>
            <a:pPr lvl="1"/>
            <a:r>
              <a:rPr lang="en-US" dirty="0"/>
              <a:t>Without relying on </a:t>
            </a:r>
            <a:r>
              <a:rPr lang="en-US"/>
              <a:t>optional information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Convert hierarchy reconstruction to graph problem</a:t>
            </a:r>
          </a:p>
          <a:p>
            <a:pPr lvl="1"/>
            <a:r>
              <a:rPr lang="en-US" dirty="0"/>
              <a:t>Weighted arborescence</a:t>
            </a:r>
          </a:p>
          <a:p>
            <a:pPr lvl="3"/>
            <a:endParaRPr lang="en-US" dirty="0"/>
          </a:p>
          <a:p>
            <a:r>
              <a:rPr lang="en-US" dirty="0"/>
              <a:t>Relies on usage patterns and model similarity</a:t>
            </a:r>
          </a:p>
          <a:p>
            <a:pPr lvl="1"/>
            <a:r>
              <a:rPr lang="en-US" dirty="0" err="1"/>
              <a:t>Tracelets</a:t>
            </a:r>
            <a:r>
              <a:rPr lang="en-US" dirty="0"/>
              <a:t>, SLMs and </a:t>
            </a:r>
            <a:r>
              <a:rPr lang="en-US" dirty="0" err="1"/>
              <a:t>Kullback-Leibler</a:t>
            </a:r>
            <a:r>
              <a:rPr lang="en-US" dirty="0"/>
              <a:t> divergence</a:t>
            </a:r>
          </a:p>
          <a:p>
            <a:pPr lvl="3"/>
            <a:endParaRPr lang="en-US" dirty="0"/>
          </a:p>
          <a:p>
            <a:r>
              <a:rPr lang="en-US" dirty="0"/>
              <a:t>Can provide stricter CFI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920D6-45F9-41B3-B9E3-8FDCA39B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0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CF538-7092-4ED7-8F6C-4150113E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you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7D2A-2BE5-48FF-A971-B3BB1ABFE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engineering</a:t>
            </a:r>
          </a:p>
          <a:p>
            <a:r>
              <a:rPr lang="en-US" dirty="0"/>
              <a:t>Improve analysis results</a:t>
            </a:r>
          </a:p>
          <a:p>
            <a:r>
              <a:rPr lang="en-US" dirty="0"/>
              <a:t>Security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9F3B1-D264-4ECB-A943-3011EE4A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933" y="1122363"/>
            <a:ext cx="8035046" cy="2387600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82733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Thank you for listening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D4DB00-9232-49C3-9F20-F5F3FBEEBF1D}"/>
              </a:ext>
            </a:extLst>
          </p:cNvPr>
          <p:cNvSpPr txBox="1"/>
          <p:nvPr/>
        </p:nvSpPr>
        <p:spPr>
          <a:xfrm>
            <a:off x="0" y="602932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18181C"/>
                </a:solidFill>
              </a:rPr>
              <a:t>The research leading to the results presented in this paper is partially supported by the</a:t>
            </a:r>
            <a:br>
              <a:rPr lang="en-US" sz="1600" dirty="0">
                <a:solidFill>
                  <a:srgbClr val="18181C"/>
                </a:solidFill>
              </a:rPr>
            </a:br>
            <a:r>
              <a:rPr lang="en-US" sz="1600" dirty="0">
                <a:solidFill>
                  <a:srgbClr val="18181C"/>
                </a:solidFill>
              </a:rPr>
              <a:t>European Union’s Seventh Framework </a:t>
            </a:r>
            <a:r>
              <a:rPr lang="en-US" sz="1600" dirty="0" err="1">
                <a:solidFill>
                  <a:srgbClr val="18181C"/>
                </a:solidFill>
              </a:rPr>
              <a:t>Programme</a:t>
            </a:r>
            <a:r>
              <a:rPr lang="en-US" sz="1600" dirty="0">
                <a:solidFill>
                  <a:srgbClr val="18181C"/>
                </a:solidFill>
              </a:rPr>
              <a:t> (FP7) under grant agreement no. 615688 (PRIME)</a:t>
            </a:r>
            <a:br>
              <a:rPr lang="en-US" sz="1600" dirty="0">
                <a:solidFill>
                  <a:srgbClr val="18181C"/>
                </a:solidFill>
              </a:rPr>
            </a:br>
            <a:r>
              <a:rPr lang="en-US" sz="1600" dirty="0">
                <a:solidFill>
                  <a:srgbClr val="18181C"/>
                </a:solidFill>
              </a:rPr>
              <a:t>and the Israel Science Foundation grant no.1319/16.</a:t>
            </a:r>
          </a:p>
        </p:txBody>
      </p:sp>
    </p:spTree>
    <p:extLst>
      <p:ext uri="{BB962C8B-B14F-4D97-AF65-F5344CB8AC3E}">
        <p14:creationId xmlns:p14="http://schemas.microsoft.com/office/powerpoint/2010/main" val="553847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B678-7382-4690-A7E3-BAC316F1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echoparams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B4492-B988-4816-BA3E-941ADA37F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4 types</a:t>
            </a:r>
          </a:p>
          <a:p>
            <a:r>
              <a:rPr lang="en-US" dirty="0"/>
              <a:t>Only 1 type family</a:t>
            </a:r>
          </a:p>
          <a:p>
            <a:r>
              <a:rPr lang="en-US" dirty="0"/>
              <a:t>Only 58 </a:t>
            </a:r>
            <a:r>
              <a:rPr lang="en-US" dirty="0" err="1"/>
              <a:t>Kb</a:t>
            </a:r>
            <a:r>
              <a:rPr lang="en-US" dirty="0"/>
              <a:t> of code</a:t>
            </a:r>
          </a:p>
          <a:p>
            <a:endParaRPr lang="en-US" dirty="0"/>
          </a:p>
          <a:p>
            <a:r>
              <a:rPr lang="en-US" dirty="0"/>
              <a:t>Seems easy right?</a:t>
            </a:r>
          </a:p>
          <a:p>
            <a:r>
              <a:rPr lang="en-US" dirty="0"/>
              <a:t>NO</a:t>
            </a:r>
          </a:p>
          <a:p>
            <a:pPr lvl="1"/>
            <a:r>
              <a:rPr lang="en-US" dirty="0"/>
              <a:t>All these parameters are misleading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AB510-AC6C-4E2C-A46E-F9A20982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73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B678-7382-4690-A7E3-BAC316F1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echoparams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B4492-B988-4816-BA3E-941ADA37F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types “seem” structurally the same</a:t>
            </a:r>
          </a:p>
          <a:p>
            <a:pPr lvl="1"/>
            <a:r>
              <a:rPr lang="en-US" dirty="0"/>
              <a:t>Same virtual functions table size</a:t>
            </a:r>
          </a:p>
          <a:p>
            <a:pPr lvl="1"/>
            <a:r>
              <a:rPr lang="en-US" dirty="0"/>
              <a:t>Same fields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If looking at types as sets of actions (without order), all types look the same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AB510-AC6C-4E2C-A46E-F9A20982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B678-7382-4690-A7E3-BAC316F1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echoparams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B4492-B988-4816-BA3E-941ADA37F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Existing techniques can’t eliminate any possible hierarchy</a:t>
            </a:r>
          </a:p>
          <a:p>
            <a:endParaRPr lang="en-US" dirty="0"/>
          </a:p>
          <a:p>
            <a:r>
              <a:rPr lang="en-US" dirty="0"/>
              <a:t>Using usage </a:t>
            </a:r>
            <a:r>
              <a:rPr lang="en-US" dirty="0" err="1"/>
              <a:t>tracelets</a:t>
            </a:r>
            <a:r>
              <a:rPr lang="en-US" dirty="0"/>
              <a:t> and model similarity we can perfectly recreate the hierarchy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AB510-AC6C-4E2C-A46E-F9A20982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C1001B-5598-414A-A3AB-B757DAA308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574" b="27813"/>
          <a:stretch/>
        </p:blipFill>
        <p:spPr>
          <a:xfrm>
            <a:off x="100012" y="2120057"/>
            <a:ext cx="8943975" cy="5477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55106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BBAD-0B26-4271-AF28-5A2EEC6D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8C90-8149-4DAD-B049-41F0659BF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than choosing a wrong parent for a type</a:t>
            </a:r>
          </a:p>
          <a:p>
            <a:pPr lvl="1"/>
            <a:r>
              <a:rPr lang="en-US" dirty="0"/>
              <a:t>Optimizations resulting in virtual function tables of unrelated types containing a pointer to the same virtual function</a:t>
            </a:r>
          </a:p>
          <a:p>
            <a:pPr lvl="2"/>
            <a:r>
              <a:rPr lang="en-US" dirty="0"/>
              <a:t>Results in additional types</a:t>
            </a:r>
          </a:p>
          <a:p>
            <a:pPr lvl="1"/>
            <a:r>
              <a:rPr lang="en-US" dirty="0"/>
              <a:t>Omitting a whole class from the binary as an optimization</a:t>
            </a:r>
          </a:p>
          <a:p>
            <a:pPr lvl="2"/>
            <a:r>
              <a:rPr lang="en-US" dirty="0"/>
              <a:t>Results in missing types </a:t>
            </a:r>
          </a:p>
          <a:p>
            <a:pPr lvl="2"/>
            <a:endParaRPr lang="en-US" dirty="0"/>
          </a:p>
          <a:p>
            <a:r>
              <a:rPr lang="en-US" dirty="0"/>
              <a:t>Both errors also affect traditional techniques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4FA91-0DE9-4D4C-ADB8-2DCA5A84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77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8D83-6905-45B4-9CA8-CB6C9852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207698-C0D8-4013-BFB1-38B9433026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Usually relatively easy to detect if type as several parents based on object initialization, layout, </a:t>
                </a:r>
                <a:r>
                  <a:rPr lang="en-US" dirty="0" err="1"/>
                  <a:t>etc</a:t>
                </a:r>
                <a:r>
                  <a:rPr lang="en-US" dirty="0"/>
                  <a:t>…</a:t>
                </a:r>
              </a:p>
              <a:p>
                <a:endParaRPr lang="en-US" dirty="0"/>
              </a:p>
              <a:p>
                <a:r>
                  <a:rPr lang="en-US" dirty="0"/>
                  <a:t>Usually we choose only a single parent per type</a:t>
                </a:r>
              </a:p>
              <a:p>
                <a:r>
                  <a:rPr lang="en-US" dirty="0"/>
                  <a:t>If type should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parents, 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most likely parents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207698-C0D8-4013-BFB1-38B9433026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C3C26-1405-4241-9E75-5A5D9C4B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347D3B-8DD7-4D4F-B29A-4E7DBA23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techniques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CAEF5-D045-4A2F-938D-1F0B05E7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guarantee a full hierarchy</a:t>
            </a:r>
          </a:p>
          <a:p>
            <a:pPr lvl="1"/>
            <a:r>
              <a:rPr lang="en-US" dirty="0"/>
              <a:t>Only partial hierarchies, gaps remaining</a:t>
            </a:r>
          </a:p>
          <a:p>
            <a:pPr lvl="1"/>
            <a:endParaRPr lang="en-US" dirty="0"/>
          </a:p>
          <a:p>
            <a:r>
              <a:rPr lang="en-US" dirty="0"/>
              <a:t>Rely on “structural” cues</a:t>
            </a:r>
          </a:p>
          <a:p>
            <a:r>
              <a:rPr lang="en-US" dirty="0"/>
              <a:t>Cues can be omitted</a:t>
            </a:r>
          </a:p>
          <a:p>
            <a:pPr lvl="1"/>
            <a:r>
              <a:rPr lang="en-US" dirty="0" err="1"/>
              <a:t>Inlining</a:t>
            </a:r>
            <a:r>
              <a:rPr lang="en-US" dirty="0"/>
              <a:t> calls to parent constructors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471DF-3C6A-4156-824B-305DBC05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36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41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CF538-7092-4ED7-8F6C-4150113E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Integrity (CFI)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7D2A-2BE5-48FF-A971-B3BB1ABFE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2955"/>
          </a:xfrm>
        </p:spPr>
        <p:txBody>
          <a:bodyPr>
            <a:normAutofit/>
          </a:bodyPr>
          <a:lstStyle/>
          <a:p>
            <a:r>
              <a:rPr lang="en-US" dirty="0"/>
              <a:t>Given an indirect jump, guarantee the program jumps only to valid locations</a:t>
            </a:r>
          </a:p>
          <a:p>
            <a:endParaRPr lang="en-US" dirty="0"/>
          </a:p>
          <a:p>
            <a:r>
              <a:rPr lang="en-US" dirty="0"/>
              <a:t>Class hierarchy is required when dealing with virtual function calls</a:t>
            </a:r>
          </a:p>
          <a:p>
            <a:endParaRPr lang="en-US" dirty="0"/>
          </a:p>
          <a:p>
            <a:r>
              <a:rPr lang="en-US" dirty="0"/>
              <a:t>Q: “which types inherit from type </a:t>
            </a:r>
            <a:r>
              <a:rPr lang="en-US" i="1" dirty="0"/>
              <a:t>t</a:t>
            </a:r>
            <a:r>
              <a:rPr lang="en-US" dirty="0"/>
              <a:t>?”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9F3B1-D264-4ECB-A943-3011EE4A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35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B07D2A-2BE5-48FF-A971-B3BB1ABFE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7429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" dirty="0"/>
              </a:p>
              <a:p>
                <a:pPr marL="457200" lvl="1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dirty="0"/>
                  <a:t> is an object,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a virtual function</a:t>
                </a:r>
              </a:p>
              <a:p>
                <a:endParaRPr lang="en-US" dirty="0"/>
              </a:p>
              <a:p>
                <a:r>
                  <a:rPr lang="en-US" dirty="0"/>
                  <a:t>Target of call is determined by runtime type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Valid targets derived from</a:t>
                </a:r>
                <a:br>
                  <a:rPr lang="en-US" dirty="0"/>
                </a:br>
                <a:r>
                  <a:rPr lang="en-US" dirty="0"/>
                  <a:t>set of valid runtime types</a:t>
                </a:r>
              </a:p>
              <a:p>
                <a:pPr lvl="1"/>
                <a:r>
                  <a:rPr lang="en-US" dirty="0"/>
                  <a:t>Knowing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are</a:t>
                </a:r>
                <a:br>
                  <a:rPr lang="en-US" dirty="0"/>
                </a:br>
                <a:r>
                  <a:rPr lang="en-US" dirty="0"/>
                  <a:t>related is not the same as</a:t>
                </a:r>
                <a:br>
                  <a:rPr lang="en-US" dirty="0"/>
                </a:br>
                <a:r>
                  <a:rPr lang="en-US" dirty="0"/>
                  <a:t>knowing the hierarchy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B07D2A-2BE5-48FF-A971-B3BB1ABFE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742955"/>
              </a:xfrm>
              <a:blipFill>
                <a:blip r:embed="rId3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9CCF538-7092-4ED7-8F6C-4150113E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Integrity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9F3B1-D264-4ECB-A943-3011EE4A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C997F9-F195-4113-BA7E-356BA9CC5D56}"/>
              </a:ext>
            </a:extLst>
          </p:cNvPr>
          <p:cNvSpPr/>
          <p:nvPr/>
        </p:nvSpPr>
        <p:spPr>
          <a:xfrm>
            <a:off x="6274341" y="4130590"/>
            <a:ext cx="639986" cy="517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DF7392-B794-4864-ACE9-21169F79575A}"/>
              </a:ext>
            </a:extLst>
          </p:cNvPr>
          <p:cNvSpPr/>
          <p:nvPr/>
        </p:nvSpPr>
        <p:spPr>
          <a:xfrm>
            <a:off x="5752207" y="4957706"/>
            <a:ext cx="639986" cy="517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CC2FF6-7C72-4664-A36F-FB8B3544F183}"/>
              </a:ext>
            </a:extLst>
          </p:cNvPr>
          <p:cNvSpPr/>
          <p:nvPr/>
        </p:nvSpPr>
        <p:spPr>
          <a:xfrm>
            <a:off x="6789824" y="4957706"/>
            <a:ext cx="639986" cy="517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DF2502D-F124-441E-BD0C-26ACADFE03CF}"/>
              </a:ext>
            </a:extLst>
          </p:cNvPr>
          <p:cNvSpPr/>
          <p:nvPr/>
        </p:nvSpPr>
        <p:spPr>
          <a:xfrm>
            <a:off x="6274341" y="5812035"/>
            <a:ext cx="639986" cy="517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F465C3-B609-499E-BDAC-E48A906D8E22}"/>
              </a:ext>
            </a:extLst>
          </p:cNvPr>
          <p:cNvSpPr/>
          <p:nvPr/>
        </p:nvSpPr>
        <p:spPr>
          <a:xfrm>
            <a:off x="7321938" y="5817894"/>
            <a:ext cx="639986" cy="517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8181C"/>
                </a:solidFill>
              </a:rPr>
              <a:t>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C367A06-7E5D-413D-9D1E-1CAF20D36DF9}"/>
              </a:ext>
            </a:extLst>
          </p:cNvPr>
          <p:cNvCxnSpPr>
            <a:cxnSpLocks/>
            <a:stCxn id="15" idx="2"/>
            <a:endCxn id="36" idx="0"/>
          </p:cNvCxnSpPr>
          <p:nvPr/>
        </p:nvCxnSpPr>
        <p:spPr>
          <a:xfrm flipH="1">
            <a:off x="6072200" y="4648291"/>
            <a:ext cx="522134" cy="3094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689D7A3-9FDF-4C5D-9A04-2FA77800AE03}"/>
              </a:ext>
            </a:extLst>
          </p:cNvPr>
          <p:cNvCxnSpPr>
            <a:cxnSpLocks/>
            <a:stCxn id="15" idx="2"/>
            <a:endCxn id="37" idx="0"/>
          </p:cNvCxnSpPr>
          <p:nvPr/>
        </p:nvCxnSpPr>
        <p:spPr>
          <a:xfrm>
            <a:off x="6594334" y="4648291"/>
            <a:ext cx="515483" cy="3094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C329B53-5147-4F2F-8D86-65049E67ECB6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>
            <a:off x="7109817" y="5475407"/>
            <a:ext cx="532114" cy="342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A3965BD-9834-4651-9D97-A7EB772DB50A}"/>
              </a:ext>
            </a:extLst>
          </p:cNvPr>
          <p:cNvCxnSpPr>
            <a:cxnSpLocks/>
            <a:stCxn id="37" idx="2"/>
            <a:endCxn id="38" idx="0"/>
          </p:cNvCxnSpPr>
          <p:nvPr/>
        </p:nvCxnSpPr>
        <p:spPr>
          <a:xfrm flipH="1">
            <a:off x="6594334" y="5475407"/>
            <a:ext cx="515483" cy="3366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005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F34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F34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F34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F34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FF34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462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462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8EE48855-C933-4879-BDFD-56A61BDF9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code class hierarchy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8EAABE-CA1A-490C-8036-D8877E12925F}"/>
              </a:ext>
            </a:extLst>
          </p:cNvPr>
          <p:cNvGrpSpPr/>
          <p:nvPr/>
        </p:nvGrpSpPr>
        <p:grpSpPr>
          <a:xfrm>
            <a:off x="2265042" y="2402480"/>
            <a:ext cx="4613916" cy="2576118"/>
            <a:chOff x="2426966" y="1965170"/>
            <a:chExt cx="4613916" cy="2576118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3265E019-B2B4-4D37-91E0-0088BA5A2984}"/>
                </a:ext>
              </a:extLst>
            </p:cNvPr>
            <p:cNvCxnSpPr>
              <a:stCxn id="54" idx="0"/>
              <a:endCxn id="56" idx="2"/>
            </p:cNvCxnSpPr>
            <p:nvPr/>
          </p:nvCxnSpPr>
          <p:spPr>
            <a:xfrm flipV="1">
              <a:off x="3413758" y="2668116"/>
              <a:ext cx="1321357" cy="639918"/>
            </a:xfrm>
            <a:prstGeom prst="straightConnector1">
              <a:avLst/>
            </a:prstGeom>
            <a:ln w="38100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54277752-A594-4DD2-84B1-B04C5B6DCCB6}"/>
                </a:ext>
              </a:extLst>
            </p:cNvPr>
            <p:cNvCxnSpPr>
              <a:cxnSpLocks/>
              <a:stCxn id="51" idx="0"/>
              <a:endCxn id="56" idx="2"/>
            </p:cNvCxnSpPr>
            <p:nvPr/>
          </p:nvCxnSpPr>
          <p:spPr>
            <a:xfrm flipH="1" flipV="1">
              <a:off x="4735115" y="2668116"/>
              <a:ext cx="1320247" cy="639918"/>
            </a:xfrm>
            <a:prstGeom prst="straightConnector1">
              <a:avLst/>
            </a:prstGeom>
            <a:ln w="38100">
              <a:solidFill>
                <a:srgbClr val="1818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F8FDC81-8438-48C0-A62F-A0209DF68CCE}"/>
                </a:ext>
              </a:extLst>
            </p:cNvPr>
            <p:cNvGrpSpPr/>
            <p:nvPr/>
          </p:nvGrpSpPr>
          <p:grpSpPr>
            <a:xfrm>
              <a:off x="3747768" y="1965170"/>
              <a:ext cx="1972312" cy="702946"/>
              <a:chOff x="974088" y="2926080"/>
              <a:chExt cx="1972312" cy="702946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6" name="Flowchart: Process 55">
                    <a:extLst>
                      <a:ext uri="{FF2B5EF4-FFF2-40B4-BE49-F238E27FC236}">
                        <a16:creationId xmlns:a16="http://schemas.microsoft.com/office/drawing/2014/main" id="{83CC9B73-6A02-4934-B7C2-6DDCBC8FC755}"/>
                      </a:ext>
                    </a:extLst>
                  </p:cNvPr>
                  <p:cNvSpPr/>
                  <p:nvPr/>
                </p:nvSpPr>
                <p:spPr>
                  <a:xfrm>
                    <a:off x="976469" y="3273746"/>
                    <a:ext cx="1969931" cy="355280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>
                        <a:solidFill>
                          <a:srgbClr val="18181C"/>
                        </a:solidFill>
                      </a:rPr>
                      <a:t>void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𝑤𝑜𝑟𝑘</m:t>
                        </m:r>
                      </m:oMath>
                    </a14:m>
                    <a:r>
                      <a:rPr lang="en-US" dirty="0">
                        <a:solidFill>
                          <a:srgbClr val="18181C"/>
                        </a:solidFill>
                      </a:rPr>
                      <a:t>()</a:t>
                    </a:r>
                  </a:p>
                </p:txBody>
              </p:sp>
            </mc:Choice>
            <mc:Fallback>
              <p:sp>
                <p:nvSpPr>
                  <p:cNvPr id="56" name="Flowchart: Process 55">
                    <a:extLst>
                      <a:ext uri="{FF2B5EF4-FFF2-40B4-BE49-F238E27FC236}">
                        <a16:creationId xmlns:a16="http://schemas.microsoft.com/office/drawing/2014/main" id="{83CC9B73-6A02-4934-B7C2-6DDCBC8FC75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6469" y="3273746"/>
                    <a:ext cx="1969931" cy="355280"/>
                  </a:xfrm>
                  <a:prstGeom prst="flowChartProcess">
                    <a:avLst/>
                  </a:prstGeom>
                  <a:blipFill>
                    <a:blip r:embed="rId2"/>
                    <a:stretch>
                      <a:fillRect l="-1846" t="-8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7" name="Flowchart: Process 56">
                    <a:extLst>
                      <a:ext uri="{FF2B5EF4-FFF2-40B4-BE49-F238E27FC236}">
                        <a16:creationId xmlns:a16="http://schemas.microsoft.com/office/drawing/2014/main" id="{35E7DD6B-EFBC-414D-A532-B25A6D3FEDFC}"/>
                      </a:ext>
                    </a:extLst>
                  </p:cNvPr>
                  <p:cNvSpPr/>
                  <p:nvPr/>
                </p:nvSpPr>
                <p:spPr>
                  <a:xfrm>
                    <a:off x="975360" y="2926080"/>
                    <a:ext cx="1971040" cy="335280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𝑅𝑜𝑜𝑡𝐶𝑙𝑎𝑠𝑠</m:t>
                          </m:r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7" name="Flowchart: Process 56">
                    <a:extLst>
                      <a:ext uri="{FF2B5EF4-FFF2-40B4-BE49-F238E27FC236}">
                        <a16:creationId xmlns:a16="http://schemas.microsoft.com/office/drawing/2014/main" id="{35E7DD6B-EFBC-414D-A532-B25A6D3FED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5360" y="2926080"/>
                    <a:ext cx="1971040" cy="335280"/>
                  </a:xfrm>
                  <a:prstGeom prst="flowChartProcess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2793EC8-7407-4C8B-B11C-3D3B3C5C97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088" y="3271520"/>
                <a:ext cx="1972312" cy="2226"/>
              </a:xfrm>
              <a:prstGeom prst="line">
                <a:avLst/>
              </a:prstGeom>
              <a:ln w="28575">
                <a:solidFill>
                  <a:srgbClr val="1818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D4DD0E9A-06E2-42C1-82CB-C3B76A61C067}"/>
                </a:ext>
              </a:extLst>
            </p:cNvPr>
            <p:cNvGrpSpPr/>
            <p:nvPr/>
          </p:nvGrpSpPr>
          <p:grpSpPr>
            <a:xfrm>
              <a:off x="2426966" y="3308034"/>
              <a:ext cx="1972312" cy="1233254"/>
              <a:chOff x="974088" y="2926080"/>
              <a:chExt cx="1972312" cy="1233254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3" name="Flowchart: Process 52">
                    <a:extLst>
                      <a:ext uri="{FF2B5EF4-FFF2-40B4-BE49-F238E27FC236}">
                        <a16:creationId xmlns:a16="http://schemas.microsoft.com/office/drawing/2014/main" id="{1C9F9929-79F5-419A-944D-8F457AF1C276}"/>
                      </a:ext>
                    </a:extLst>
                  </p:cNvPr>
                  <p:cNvSpPr/>
                  <p:nvPr/>
                </p:nvSpPr>
                <p:spPr>
                  <a:xfrm>
                    <a:off x="976469" y="3273745"/>
                    <a:ext cx="1969931" cy="885589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>
                        <a:solidFill>
                          <a:srgbClr val="18181C"/>
                        </a:solidFill>
                      </a:rPr>
                      <a:t>void </a:t>
                    </a:r>
                    <a14:m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𝑤𝑜𝑟𝑘</m:t>
                        </m:r>
                      </m:oMath>
                    </a14:m>
                    <a:r>
                      <a:rPr lang="en-US" dirty="0">
                        <a:solidFill>
                          <a:srgbClr val="18181C"/>
                        </a:solidFill>
                      </a:rPr>
                      <a:t>()</a:t>
                    </a:r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>
                        <a:solidFill>
                          <a:srgbClr val="18181C"/>
                        </a:solidFill>
                      </a:rPr>
                      <a:t>void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𝑒𝑐𝑘</m:t>
                        </m:r>
                      </m:oMath>
                    </a14:m>
                    <a:r>
                      <a:rPr lang="en-US" dirty="0">
                        <a:solidFill>
                          <a:srgbClr val="18181C"/>
                        </a:solidFill>
                      </a:rPr>
                      <a:t>()</a:t>
                    </a:r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>
                        <a:solidFill>
                          <a:srgbClr val="18181C"/>
                        </a:solidFill>
                      </a:rPr>
                      <a:t>void </a:t>
                    </a:r>
                    <a14:m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𝑐𝑙𝑜𝑠𝑒</m:t>
                        </m:r>
                      </m:oMath>
                    </a14:m>
                    <a:r>
                      <a:rPr lang="en-US" dirty="0">
                        <a:solidFill>
                          <a:srgbClr val="18181C"/>
                        </a:solidFill>
                      </a:rPr>
                      <a:t>()</a:t>
                    </a:r>
                  </a:p>
                </p:txBody>
              </p:sp>
            </mc:Choice>
            <mc:Fallback>
              <p:sp>
                <p:nvSpPr>
                  <p:cNvPr id="53" name="Flowchart: Process 52">
                    <a:extLst>
                      <a:ext uri="{FF2B5EF4-FFF2-40B4-BE49-F238E27FC236}">
                        <a16:creationId xmlns:a16="http://schemas.microsoft.com/office/drawing/2014/main" id="{1C9F9929-79F5-419A-944D-8F457AF1C27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6469" y="3273745"/>
                    <a:ext cx="1969931" cy="885589"/>
                  </a:xfrm>
                  <a:prstGeom prst="flowChartProcess">
                    <a:avLst/>
                  </a:prstGeom>
                  <a:blipFill>
                    <a:blip r:embed="rId4"/>
                    <a:stretch>
                      <a:fillRect l="-1846" t="-4054" b="-1148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4" name="Flowchart: Process 53">
                    <a:extLst>
                      <a:ext uri="{FF2B5EF4-FFF2-40B4-BE49-F238E27FC236}">
                        <a16:creationId xmlns:a16="http://schemas.microsoft.com/office/drawing/2014/main" id="{96B8C5BB-DBBE-4C74-A4E6-CBDE7446111D}"/>
                      </a:ext>
                    </a:extLst>
                  </p:cNvPr>
                  <p:cNvSpPr/>
                  <p:nvPr/>
                </p:nvSpPr>
                <p:spPr>
                  <a:xfrm>
                    <a:off x="975360" y="2926080"/>
                    <a:ext cx="1971040" cy="335280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𝑒𝑟𝑖𝑡𝑖𝑛𝑔𝐶𝑙𝑎𝑠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4" name="Flowchart: Process 53">
                    <a:extLst>
                      <a:ext uri="{FF2B5EF4-FFF2-40B4-BE49-F238E27FC236}">
                        <a16:creationId xmlns:a16="http://schemas.microsoft.com/office/drawing/2014/main" id="{96B8C5BB-DBBE-4C74-A4E6-CBDE7446111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5360" y="2926080"/>
                    <a:ext cx="1971040" cy="335280"/>
                  </a:xfrm>
                  <a:prstGeom prst="flowChartProcess">
                    <a:avLst/>
                  </a:prstGeom>
                  <a:blipFill>
                    <a:blip r:embed="rId5"/>
                    <a:stretch>
                      <a:fillRect b="-1754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B52D9784-8DA0-44A6-A782-DE48A9DA66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088" y="3271520"/>
                <a:ext cx="1972312" cy="2226"/>
              </a:xfrm>
              <a:prstGeom prst="line">
                <a:avLst/>
              </a:prstGeom>
              <a:ln w="28575">
                <a:solidFill>
                  <a:srgbClr val="1818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114F8E-2ADC-4D6E-8534-954BC4FB4411}"/>
                </a:ext>
              </a:extLst>
            </p:cNvPr>
            <p:cNvGrpSpPr/>
            <p:nvPr/>
          </p:nvGrpSpPr>
          <p:grpSpPr>
            <a:xfrm>
              <a:off x="5068570" y="3308034"/>
              <a:ext cx="1972312" cy="1032893"/>
              <a:chOff x="974088" y="2926080"/>
              <a:chExt cx="1972312" cy="103289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0" name="Flowchart: Process 49">
                    <a:extLst>
                      <a:ext uri="{FF2B5EF4-FFF2-40B4-BE49-F238E27FC236}">
                        <a16:creationId xmlns:a16="http://schemas.microsoft.com/office/drawing/2014/main" id="{8B2E370E-7B70-43C8-BBB1-D0A34F109CA2}"/>
                      </a:ext>
                    </a:extLst>
                  </p:cNvPr>
                  <p:cNvSpPr/>
                  <p:nvPr/>
                </p:nvSpPr>
                <p:spPr>
                  <a:xfrm>
                    <a:off x="976469" y="3273746"/>
                    <a:ext cx="1969931" cy="685227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>
                        <a:solidFill>
                          <a:srgbClr val="18181C"/>
                        </a:solidFill>
                      </a:rPr>
                      <a:t>void </a:t>
                    </a:r>
                    <a14:m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𝑤𝑜𝑟𝑘</m:t>
                        </m:r>
                      </m:oMath>
                    </a14:m>
                    <a:r>
                      <a:rPr lang="en-US" dirty="0">
                        <a:solidFill>
                          <a:srgbClr val="18181C"/>
                        </a:solidFill>
                      </a:rPr>
                      <a:t>()</a:t>
                    </a:r>
                  </a:p>
                  <a:p>
                    <a:pPr marL="285750" indent="-285750">
                      <a:buFont typeface="Arial" panose="020B0604020202020204" pitchFamily="34" charset="0"/>
                      <a:buChar char="•"/>
                    </a:pPr>
                    <a:r>
                      <a:rPr lang="en-US" dirty="0">
                        <a:solidFill>
                          <a:srgbClr val="18181C"/>
                        </a:solidFill>
                      </a:rPr>
                      <a:t>void </a:t>
                    </a:r>
                    <a14:m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𝑓𝑖𝑛𝑎𝑙𝑖𝑧𝑒</m:t>
                        </m:r>
                      </m:oMath>
                    </a14:m>
                    <a:r>
                      <a:rPr lang="en-US" dirty="0">
                        <a:solidFill>
                          <a:srgbClr val="18181C"/>
                        </a:solidFill>
                      </a:rPr>
                      <a:t>()</a:t>
                    </a:r>
                  </a:p>
                </p:txBody>
              </p:sp>
            </mc:Choice>
            <mc:Fallback>
              <p:sp>
                <p:nvSpPr>
                  <p:cNvPr id="50" name="Flowchart: Process 49">
                    <a:extLst>
                      <a:ext uri="{FF2B5EF4-FFF2-40B4-BE49-F238E27FC236}">
                        <a16:creationId xmlns:a16="http://schemas.microsoft.com/office/drawing/2014/main" id="{8B2E370E-7B70-43C8-BBB1-D0A34F109CA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6469" y="3273746"/>
                    <a:ext cx="1969931" cy="685227"/>
                  </a:xfrm>
                  <a:prstGeom prst="flowChartProcess">
                    <a:avLst/>
                  </a:prstGeom>
                  <a:blipFill>
                    <a:blip r:embed="rId6"/>
                    <a:stretch>
                      <a:fillRect l="-1538" b="-956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Flowchart: Process 50">
                    <a:extLst>
                      <a:ext uri="{FF2B5EF4-FFF2-40B4-BE49-F238E27FC236}">
                        <a16:creationId xmlns:a16="http://schemas.microsoft.com/office/drawing/2014/main" id="{102B5AFC-E4FE-4817-8602-495967ED3275}"/>
                      </a:ext>
                    </a:extLst>
                  </p:cNvPr>
                  <p:cNvSpPr/>
                  <p:nvPr/>
                </p:nvSpPr>
                <p:spPr>
                  <a:xfrm>
                    <a:off x="975360" y="2926080"/>
                    <a:ext cx="1971040" cy="335280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𝐼𝑛</m:t>
                          </m:r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𝑒𝑟𝑖𝑡𝑖𝑛𝑔𝐶𝑙𝑎𝑠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18181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rgbClr val="18181C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1" name="Flowchart: Process 50">
                    <a:extLst>
                      <a:ext uri="{FF2B5EF4-FFF2-40B4-BE49-F238E27FC236}">
                        <a16:creationId xmlns:a16="http://schemas.microsoft.com/office/drawing/2014/main" id="{102B5AFC-E4FE-4817-8602-495967ED327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5360" y="2926080"/>
                    <a:ext cx="1971040" cy="335280"/>
                  </a:xfrm>
                  <a:prstGeom prst="flowChartProcess">
                    <a:avLst/>
                  </a:prstGeom>
                  <a:blipFill>
                    <a:blip r:embed="rId7"/>
                    <a:stretch>
                      <a:fillRect b="-1754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3CE3035E-9910-4669-9A31-01D41A4888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088" y="3271520"/>
                <a:ext cx="1972312" cy="2226"/>
              </a:xfrm>
              <a:prstGeom prst="line">
                <a:avLst/>
              </a:prstGeom>
              <a:ln w="28575">
                <a:solidFill>
                  <a:srgbClr val="1818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7287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B8896581-6428-4450-91FA-4A5815DD6EB3}"/>
              </a:ext>
            </a:extLst>
          </p:cNvPr>
          <p:cNvGrpSpPr/>
          <p:nvPr/>
        </p:nvGrpSpPr>
        <p:grpSpPr>
          <a:xfrm>
            <a:off x="4035327" y="2785579"/>
            <a:ext cx="1072655" cy="1237296"/>
            <a:chOff x="971544" y="2926080"/>
            <a:chExt cx="1974856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lowchart: Process 20">
                  <a:extLst>
                    <a:ext uri="{FF2B5EF4-FFF2-40B4-BE49-F238E27FC236}">
                      <a16:creationId xmlns:a16="http://schemas.microsoft.com/office/drawing/2014/main" id="{D3CF8F03-23A7-43C6-9EDB-78EEE037B49F}"/>
                    </a:ext>
                  </a:extLst>
                </p:cNvPr>
                <p:cNvSpPr/>
                <p:nvPr/>
              </p:nvSpPr>
              <p:spPr>
                <a:xfrm>
                  <a:off x="971544" y="3273746"/>
                  <a:ext cx="1974856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544" y="3273746"/>
                  <a:ext cx="1974856" cy="889630"/>
                </a:xfrm>
                <a:prstGeom prst="flowChartProcess">
                  <a:avLst/>
                </a:prstGeom>
                <a:blipFill>
                  <a:blip r:embed="rId2"/>
                  <a:stretch>
                    <a:fillRect l="-3371" t="-2703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Flowchart: Process 21">
                  <a:extLst>
                    <a:ext uri="{FF2B5EF4-FFF2-40B4-BE49-F238E27FC236}">
                      <a16:creationId xmlns:a16="http://schemas.microsoft.com/office/drawing/2014/main" id="{0F5C327C-0969-4FF0-AF84-5BB4D039675A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3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E286832-EA48-4BAB-814B-C56A50FAB22B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B0F63AA-8923-485C-8B94-8DF57C3F10B9}"/>
              </a:ext>
            </a:extLst>
          </p:cNvPr>
          <p:cNvGrpSpPr/>
          <p:nvPr/>
        </p:nvGrpSpPr>
        <p:grpSpPr>
          <a:xfrm>
            <a:off x="4035327" y="1871475"/>
            <a:ext cx="1071964" cy="702946"/>
            <a:chOff x="971542" y="2926080"/>
            <a:chExt cx="1974858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Flowchart: Process 24">
                  <a:extLst>
                    <a:ext uri="{FF2B5EF4-FFF2-40B4-BE49-F238E27FC236}">
                      <a16:creationId xmlns:a16="http://schemas.microsoft.com/office/drawing/2014/main" id="{4E867918-AB4F-4299-B8CB-94E81771CB07}"/>
                    </a:ext>
                  </a:extLst>
                </p:cNvPr>
                <p:cNvSpPr/>
                <p:nvPr/>
              </p:nvSpPr>
              <p:spPr>
                <a:xfrm>
                  <a:off x="971542" y="3273746"/>
                  <a:ext cx="1974858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542" y="3273746"/>
                  <a:ext cx="1974858" cy="355280"/>
                </a:xfrm>
                <a:prstGeom prst="flowChartProcess">
                  <a:avLst/>
                </a:prstGeom>
                <a:blipFill>
                  <a:blip r:embed="rId4"/>
                  <a:stretch>
                    <a:fillRect l="-3371" t="-3333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Flowchart: Process 25">
                  <a:extLst>
                    <a:ext uri="{FF2B5EF4-FFF2-40B4-BE49-F238E27FC236}">
                      <a16:creationId xmlns:a16="http://schemas.microsoft.com/office/drawing/2014/main" id="{0B4D87BB-6AF8-4DF5-AEDA-249F6CEF1DE9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618F7BF-C2EC-4817-9137-1D1C3A1FF79E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8C46CCF-1CE8-4A0B-B4C2-5F2704DE20FD}"/>
              </a:ext>
            </a:extLst>
          </p:cNvPr>
          <p:cNvGrpSpPr/>
          <p:nvPr/>
        </p:nvGrpSpPr>
        <p:grpSpPr>
          <a:xfrm>
            <a:off x="4036708" y="4236665"/>
            <a:ext cx="1071965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Flowchart: Process 28">
                  <a:extLst>
                    <a:ext uri="{FF2B5EF4-FFF2-40B4-BE49-F238E27FC236}">
                      <a16:creationId xmlns:a16="http://schemas.microsoft.com/office/drawing/2014/main" id="{1E26CF68-5384-4F79-A399-DF54BD861757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Flowchart: Process 21">
                  <a:extLst>
                    <a:ext uri="{FF2B5EF4-FFF2-40B4-BE49-F238E27FC236}">
                      <a16:creationId xmlns:a16="http://schemas.microsoft.com/office/drawing/2014/main" id="{7572DC2E-FCD7-454E-B49C-8FE93FBF00F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6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Flowchart: Process 29">
                  <a:extLst>
                    <a:ext uri="{FF2B5EF4-FFF2-40B4-BE49-F238E27FC236}">
                      <a16:creationId xmlns:a16="http://schemas.microsoft.com/office/drawing/2014/main" id="{964B2906-2680-41DA-8B1B-95495D8E595D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7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E025191-52F5-4434-86D6-CBCB9E31A01F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265E019-B2B4-4D37-91E0-0088BA5A2984}"/>
              </a:ext>
            </a:extLst>
          </p:cNvPr>
          <p:cNvCxnSpPr>
            <a:stCxn id="54" idx="0"/>
            <a:endCxn id="56" idx="2"/>
          </p:cNvCxnSpPr>
          <p:nvPr/>
        </p:nvCxnSpPr>
        <p:spPr>
          <a:xfrm flipV="1">
            <a:off x="3251834" y="3105426"/>
            <a:ext cx="1321357" cy="639918"/>
          </a:xfrm>
          <a:prstGeom prst="straightConnector1">
            <a:avLst/>
          </a:prstGeom>
          <a:ln w="3810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277752-A594-4DD2-84B1-B04C5B6DCCB6}"/>
              </a:ext>
            </a:extLst>
          </p:cNvPr>
          <p:cNvCxnSpPr>
            <a:cxnSpLocks/>
            <a:stCxn id="51" idx="0"/>
            <a:endCxn id="56" idx="2"/>
          </p:cNvCxnSpPr>
          <p:nvPr/>
        </p:nvCxnSpPr>
        <p:spPr>
          <a:xfrm flipH="1" flipV="1">
            <a:off x="4573191" y="3105426"/>
            <a:ext cx="1320247" cy="639918"/>
          </a:xfrm>
          <a:prstGeom prst="straightConnector1">
            <a:avLst/>
          </a:prstGeom>
          <a:ln w="3810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F8FDC81-8438-48C0-A62F-A0209DF68CCE}"/>
              </a:ext>
            </a:extLst>
          </p:cNvPr>
          <p:cNvGrpSpPr/>
          <p:nvPr/>
        </p:nvGrpSpPr>
        <p:grpSpPr>
          <a:xfrm>
            <a:off x="3585844" y="2402480"/>
            <a:ext cx="1972312" cy="702946"/>
            <a:chOff x="974088" y="2926080"/>
            <a:chExt cx="1972312" cy="7029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>
                      <a:solidFill>
                        <a:srgbClr val="18181C"/>
                      </a:solidFill>
                    </a:rPr>
                    <a:t>void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𝑤𝑜𝑟𝑘</m:t>
                      </m:r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</a:t>
                  </a:r>
                </a:p>
              </p:txBody>
            </p:sp>
          </mc:Choice>
          <mc:Fallback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2"/>
                  <a:stretch>
                    <a:fillRect l="-1846"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𝑅𝑜𝑜𝑡𝐶𝑙𝑎𝑠𝑠</m:t>
                        </m:r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2793EC8-7407-4C8B-B11C-3D3B3C5C97CA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4DD0E9A-06E2-42C1-82CB-C3B76A61C067}"/>
              </a:ext>
            </a:extLst>
          </p:cNvPr>
          <p:cNvGrpSpPr/>
          <p:nvPr/>
        </p:nvGrpSpPr>
        <p:grpSpPr>
          <a:xfrm>
            <a:off x="2265042" y="3745344"/>
            <a:ext cx="1972312" cy="1233254"/>
            <a:chOff x="974088" y="2926080"/>
            <a:chExt cx="1972312" cy="123325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Flowchart: Process 52">
                  <a:extLst>
                    <a:ext uri="{FF2B5EF4-FFF2-40B4-BE49-F238E27FC236}">
                      <a16:creationId xmlns:a16="http://schemas.microsoft.com/office/drawing/2014/main" id="{1C9F9929-79F5-419A-944D-8F457AF1C276}"/>
                    </a:ext>
                  </a:extLst>
                </p:cNvPr>
                <p:cNvSpPr/>
                <p:nvPr/>
              </p:nvSpPr>
              <p:spPr>
                <a:xfrm>
                  <a:off x="976469" y="3273745"/>
                  <a:ext cx="1969931" cy="885589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>
                      <a:solidFill>
                        <a:srgbClr val="18181C"/>
                      </a:solidFill>
                    </a:rPr>
                    <a:t>void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𝑤𝑜𝑟𝑘</m:t>
                      </m:r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>
                      <a:solidFill>
                        <a:srgbClr val="18181C"/>
                      </a:solidFill>
                    </a:rPr>
                    <a:t>void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𝑐h𝑒𝑐𝑘</m:t>
                      </m:r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>
                      <a:solidFill>
                        <a:srgbClr val="18181C"/>
                      </a:solidFill>
                    </a:rPr>
                    <a:t>void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𝑐𝑙𝑜𝑠𝑒</m:t>
                      </m:r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</a:t>
                  </a:r>
                </a:p>
              </p:txBody>
            </p:sp>
          </mc:Choice>
          <mc:Fallback>
            <p:sp>
              <p:nvSpPr>
                <p:cNvPr id="53" name="Flowchart: Process 52">
                  <a:extLst>
                    <a:ext uri="{FF2B5EF4-FFF2-40B4-BE49-F238E27FC236}">
                      <a16:creationId xmlns:a16="http://schemas.microsoft.com/office/drawing/2014/main" id="{1C9F9929-79F5-419A-944D-8F457AF1C27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5"/>
                  <a:ext cx="1969931" cy="885589"/>
                </a:xfrm>
                <a:prstGeom prst="flowChartProcess">
                  <a:avLst/>
                </a:prstGeom>
                <a:blipFill>
                  <a:blip r:embed="rId6"/>
                  <a:stretch>
                    <a:fillRect l="-1846" t="-4054" b="-114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96B8C5BB-DBBE-4C74-A4E6-CBDE7446111D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𝑛h𝑒𝑟𝑖𝑡𝑖𝑛𝑔𝐶𝑙𝑎𝑠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>
            <p:sp>
              <p:nvSpPr>
                <p:cNvPr id="54" name="Flowchart: Process 53">
                  <a:extLst>
                    <a:ext uri="{FF2B5EF4-FFF2-40B4-BE49-F238E27FC236}">
                      <a16:creationId xmlns:a16="http://schemas.microsoft.com/office/drawing/2014/main" id="{96B8C5BB-DBBE-4C74-A4E6-CBDE7446111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8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52D9784-8DA0-44A6-A782-DE48A9DA66BE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114F8E-2ADC-4D6E-8534-954BC4FB4411}"/>
              </a:ext>
            </a:extLst>
          </p:cNvPr>
          <p:cNvGrpSpPr/>
          <p:nvPr/>
        </p:nvGrpSpPr>
        <p:grpSpPr>
          <a:xfrm>
            <a:off x="4906646" y="3745344"/>
            <a:ext cx="1972312" cy="1032893"/>
            <a:chOff x="974088" y="2926080"/>
            <a:chExt cx="1972312" cy="103289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685227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>
                      <a:solidFill>
                        <a:srgbClr val="18181C"/>
                      </a:solidFill>
                    </a:rPr>
                    <a:t>void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𝑤𝑜𝑟𝑘</m:t>
                      </m:r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>
                      <a:solidFill>
                        <a:srgbClr val="18181C"/>
                      </a:solidFill>
                    </a:rPr>
                    <a:t>void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18181C"/>
                          </a:solidFill>
                          <a:latin typeface="Cambria Math" panose="02040503050406030204" pitchFamily="18" charset="0"/>
                        </a:rPr>
                        <m:t>𝑓𝑖𝑛𝑎𝑙𝑖𝑧𝑒</m:t>
                      </m:r>
                    </m:oMath>
                  </a14:m>
                  <a:r>
                    <a:rPr lang="en-US" dirty="0">
                      <a:solidFill>
                        <a:srgbClr val="18181C"/>
                      </a:solidFill>
                    </a:rPr>
                    <a:t>()</a:t>
                  </a:r>
                </a:p>
              </p:txBody>
            </p:sp>
          </mc:Choice>
          <mc:Fallback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685227"/>
                </a:xfrm>
                <a:prstGeom prst="flowChartProcess">
                  <a:avLst/>
                </a:prstGeom>
                <a:blipFill>
                  <a:blip r:embed="rId9"/>
                  <a:stretch>
                    <a:fillRect l="-1538" b="-95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𝐼𝑛h𝑒𝑟𝑖𝑡𝑖𝑛𝑔𝐶𝑙𝑎𝑠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10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CE3035E-9910-4669-9A31-01D41A48887D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248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-0.0796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8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14427 -0.1384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-692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14444 0.07199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087BE2-EC72-4026-8432-8192375D1044}"/>
              </a:ext>
            </a:extLst>
          </p:cNvPr>
          <p:cNvSpPr/>
          <p:nvPr/>
        </p:nvSpPr>
        <p:spPr>
          <a:xfrm>
            <a:off x="6498542" y="1314875"/>
            <a:ext cx="2016808" cy="4228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81C"/>
                </a:solidFill>
              </a:rPr>
              <a:t>code section</a:t>
            </a:r>
          </a:p>
          <a:p>
            <a:pPr algn="ctr"/>
            <a:endParaRPr lang="en-US" sz="2400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  <a:p>
            <a:pPr algn="ctr"/>
            <a:endParaRPr lang="en-US" dirty="0">
              <a:solidFill>
                <a:srgbClr val="18181C"/>
              </a:solidFill>
            </a:endParaRP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8EE48855-C933-4879-BDFD-56A61BD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r>
              <a:rPr lang="en-US" dirty="0"/>
              <a:t>After stripping: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All constructors/destructors are </a:t>
            </a:r>
            <a:r>
              <a:rPr lang="en-US" dirty="0" err="1"/>
              <a:t>inlined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114F8E-2ADC-4D6E-8534-954BC4FB4411}"/>
              </a:ext>
            </a:extLst>
          </p:cNvPr>
          <p:cNvGrpSpPr/>
          <p:nvPr/>
        </p:nvGrpSpPr>
        <p:grpSpPr>
          <a:xfrm>
            <a:off x="4035327" y="2785579"/>
            <a:ext cx="1072655" cy="1237296"/>
            <a:chOff x="971544" y="2926080"/>
            <a:chExt cx="1974856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/>
                <p:nvPr/>
              </p:nvSpPr>
              <p:spPr>
                <a:xfrm>
                  <a:off x="971544" y="3273746"/>
                  <a:ext cx="1974856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544" y="3273746"/>
                  <a:ext cx="1974856" cy="889630"/>
                </a:xfrm>
                <a:prstGeom prst="flowChartProcess">
                  <a:avLst/>
                </a:prstGeom>
                <a:blipFill>
                  <a:blip r:embed="rId2"/>
                  <a:stretch>
                    <a:fillRect l="-3371" t="-2703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3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CE3035E-9910-4669-9A31-01D41A48887D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F8FDC81-8438-48C0-A62F-A0209DF68CCE}"/>
              </a:ext>
            </a:extLst>
          </p:cNvPr>
          <p:cNvGrpSpPr/>
          <p:nvPr/>
        </p:nvGrpSpPr>
        <p:grpSpPr>
          <a:xfrm>
            <a:off x="4035327" y="1871475"/>
            <a:ext cx="1071964" cy="702946"/>
            <a:chOff x="971542" y="2926080"/>
            <a:chExt cx="1974858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/>
                <p:nvPr/>
              </p:nvSpPr>
              <p:spPr>
                <a:xfrm>
                  <a:off x="971542" y="3273746"/>
                  <a:ext cx="1974858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542" y="3273746"/>
                  <a:ext cx="1974858" cy="355280"/>
                </a:xfrm>
                <a:prstGeom prst="flowChartProcess">
                  <a:avLst/>
                </a:prstGeom>
                <a:blipFill>
                  <a:blip r:embed="rId4"/>
                  <a:stretch>
                    <a:fillRect l="-3371" t="-3333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2793EC8-7407-4C8B-B11C-3D3B3C5C97CA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A36599-A402-4A02-AB65-841C93947E70}"/>
              </a:ext>
            </a:extLst>
          </p:cNvPr>
          <p:cNvGrpSpPr/>
          <p:nvPr/>
        </p:nvGrpSpPr>
        <p:grpSpPr>
          <a:xfrm>
            <a:off x="4036708" y="4236665"/>
            <a:ext cx="1071965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Flowchart: Process 21">
                  <a:extLst>
                    <a:ext uri="{FF2B5EF4-FFF2-40B4-BE49-F238E27FC236}">
                      <a16:creationId xmlns:a16="http://schemas.microsoft.com/office/drawing/2014/main" id="{7572DC2E-FCD7-454E-B49C-8FE93FBF00FD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Flowchart: Process 21">
                  <a:extLst>
                    <a:ext uri="{FF2B5EF4-FFF2-40B4-BE49-F238E27FC236}">
                      <a16:creationId xmlns:a16="http://schemas.microsoft.com/office/drawing/2014/main" id="{7572DC2E-FCD7-454E-B49C-8FE93FBF00F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6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7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59A8E24-E267-4FCC-B46F-639E47FC413F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605ABB4-EF38-4703-8ACE-46D01A009AF6}"/>
              </a:ext>
            </a:extLst>
          </p:cNvPr>
          <p:cNvGrpSpPr/>
          <p:nvPr/>
        </p:nvGrpSpPr>
        <p:grpSpPr>
          <a:xfrm>
            <a:off x="6954547" y="1636928"/>
            <a:ext cx="1105626" cy="854579"/>
            <a:chOff x="7302613" y="344204"/>
            <a:chExt cx="1105626" cy="854579"/>
          </a:xfrm>
        </p:grpSpPr>
        <p:sp>
          <p:nvSpPr>
            <p:cNvPr id="3" name="Wave 2">
              <a:extLst>
                <a:ext uri="{FF2B5EF4-FFF2-40B4-BE49-F238E27FC236}">
                  <a16:creationId xmlns:a16="http://schemas.microsoft.com/office/drawing/2014/main" id="{17BA5841-4DEB-422C-A3A7-7838C4F3BBD1}"/>
                </a:ext>
              </a:extLst>
            </p:cNvPr>
            <p:cNvSpPr/>
            <p:nvPr/>
          </p:nvSpPr>
          <p:spPr>
            <a:xfrm rot="5400000">
              <a:off x="7428549" y="219094"/>
              <a:ext cx="854579" cy="1104800"/>
            </a:xfrm>
            <a:prstGeom prst="wave">
              <a:avLst>
                <a:gd name="adj1" fmla="val 6312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E676C867-6596-4E3F-AB7E-6ABAF1378289}"/>
                    </a:ext>
                  </a:extLst>
                </p:cNvPr>
                <p:cNvSpPr txBox="1"/>
                <p:nvPr/>
              </p:nvSpPr>
              <p:spPr>
                <a:xfrm>
                  <a:off x="7302613" y="448328"/>
                  <a:ext cx="110480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𝐹𝑢𝑛𝑐</m:t>
                        </m:r>
                      </m:oMath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𝐼𝑚𝑝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E676C867-6596-4E3F-AB7E-6ABAF13782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2613" y="448328"/>
                  <a:ext cx="1104801" cy="646331"/>
                </a:xfrm>
                <a:prstGeom prst="rect">
                  <a:avLst/>
                </a:prstGeom>
                <a:blipFill>
                  <a:blip r:embed="rId8"/>
                  <a:stretch>
                    <a:fillRect b="-66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671A61-0F04-4DF1-9114-22EC589CED41}"/>
              </a:ext>
            </a:extLst>
          </p:cNvPr>
          <p:cNvGrpSpPr/>
          <p:nvPr/>
        </p:nvGrpSpPr>
        <p:grpSpPr>
          <a:xfrm>
            <a:off x="6954547" y="2626443"/>
            <a:ext cx="1105625" cy="854579"/>
            <a:chOff x="7302614" y="344204"/>
            <a:chExt cx="1105625" cy="854579"/>
          </a:xfrm>
        </p:grpSpPr>
        <p:sp>
          <p:nvSpPr>
            <p:cNvPr id="28" name="Wave 27">
              <a:extLst>
                <a:ext uri="{FF2B5EF4-FFF2-40B4-BE49-F238E27FC236}">
                  <a16:creationId xmlns:a16="http://schemas.microsoft.com/office/drawing/2014/main" id="{1E1CF9DC-D452-4A43-8162-5A2CD36BEFC1}"/>
                </a:ext>
              </a:extLst>
            </p:cNvPr>
            <p:cNvSpPr/>
            <p:nvPr/>
          </p:nvSpPr>
          <p:spPr>
            <a:xfrm rot="5400000">
              <a:off x="7428549" y="219094"/>
              <a:ext cx="854579" cy="1104800"/>
            </a:xfrm>
            <a:prstGeom prst="wave">
              <a:avLst>
                <a:gd name="adj1" fmla="val 6312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96152838-22AD-4A46-88D1-212D341D7C9E}"/>
                    </a:ext>
                  </a:extLst>
                </p:cNvPr>
                <p:cNvSpPr txBox="1"/>
                <p:nvPr/>
              </p:nvSpPr>
              <p:spPr>
                <a:xfrm>
                  <a:off x="7302614" y="448328"/>
                  <a:ext cx="110480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𝐹𝑢𝑛𝑐</m:t>
                        </m:r>
                      </m:oMath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𝐼𝑚𝑝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96152838-22AD-4A46-88D1-212D341D7C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2614" y="448328"/>
                  <a:ext cx="1104801" cy="646331"/>
                </a:xfrm>
                <a:prstGeom prst="rect">
                  <a:avLst/>
                </a:prstGeom>
                <a:blipFill>
                  <a:blip r:embed="rId9"/>
                  <a:stretch>
                    <a:fillRect b="-66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17B69B0-1FE2-4BFF-917D-37F577F5ECCA}"/>
              </a:ext>
            </a:extLst>
          </p:cNvPr>
          <p:cNvGrpSpPr/>
          <p:nvPr/>
        </p:nvGrpSpPr>
        <p:grpSpPr>
          <a:xfrm>
            <a:off x="6954547" y="3615958"/>
            <a:ext cx="1105625" cy="854579"/>
            <a:chOff x="7302614" y="344204"/>
            <a:chExt cx="1105625" cy="854579"/>
          </a:xfrm>
        </p:grpSpPr>
        <p:sp>
          <p:nvSpPr>
            <p:cNvPr id="31" name="Wave 30">
              <a:extLst>
                <a:ext uri="{FF2B5EF4-FFF2-40B4-BE49-F238E27FC236}">
                  <a16:creationId xmlns:a16="http://schemas.microsoft.com/office/drawing/2014/main" id="{E7D146A1-84A3-46CD-97A2-88D88C728F4E}"/>
                </a:ext>
              </a:extLst>
            </p:cNvPr>
            <p:cNvSpPr/>
            <p:nvPr/>
          </p:nvSpPr>
          <p:spPr>
            <a:xfrm rot="5400000">
              <a:off x="7428549" y="219094"/>
              <a:ext cx="854579" cy="1104800"/>
            </a:xfrm>
            <a:prstGeom prst="wave">
              <a:avLst>
                <a:gd name="adj1" fmla="val 6312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E142F46-701B-452A-AF34-3506A76B6163}"/>
                    </a:ext>
                  </a:extLst>
                </p:cNvPr>
                <p:cNvSpPr txBox="1"/>
                <p:nvPr/>
              </p:nvSpPr>
              <p:spPr>
                <a:xfrm>
                  <a:off x="7302614" y="448328"/>
                  <a:ext cx="110480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𝐹𝑢𝑛𝑐</m:t>
                        </m:r>
                      </m:oMath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𝐼𝑚𝑝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E142F46-701B-452A-AF34-3506A76B61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2614" y="448328"/>
                  <a:ext cx="1104801" cy="646331"/>
                </a:xfrm>
                <a:prstGeom prst="rect">
                  <a:avLst/>
                </a:prstGeom>
                <a:blipFill>
                  <a:blip r:embed="rId10"/>
                  <a:stretch>
                    <a:fillRect b="-66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B9A96E0-7BC2-4E00-B9D2-C0F5E33F0320}"/>
              </a:ext>
            </a:extLst>
          </p:cNvPr>
          <p:cNvGrpSpPr/>
          <p:nvPr/>
        </p:nvGrpSpPr>
        <p:grpSpPr>
          <a:xfrm>
            <a:off x="6954546" y="4608965"/>
            <a:ext cx="1104802" cy="854579"/>
            <a:chOff x="7303437" y="344204"/>
            <a:chExt cx="1104802" cy="854579"/>
          </a:xfrm>
        </p:grpSpPr>
        <p:sp>
          <p:nvSpPr>
            <p:cNvPr id="34" name="Wave 33">
              <a:extLst>
                <a:ext uri="{FF2B5EF4-FFF2-40B4-BE49-F238E27FC236}">
                  <a16:creationId xmlns:a16="http://schemas.microsoft.com/office/drawing/2014/main" id="{058E753C-F732-4F3A-B020-D8D7234BAE14}"/>
                </a:ext>
              </a:extLst>
            </p:cNvPr>
            <p:cNvSpPr/>
            <p:nvPr/>
          </p:nvSpPr>
          <p:spPr>
            <a:xfrm rot="5400000">
              <a:off x="7428549" y="219094"/>
              <a:ext cx="854579" cy="1104800"/>
            </a:xfrm>
            <a:prstGeom prst="wave">
              <a:avLst>
                <a:gd name="adj1" fmla="val 6312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B4A7C3B-7A7F-4AAF-9F58-5CFE2FC516E7}"/>
                    </a:ext>
                  </a:extLst>
                </p:cNvPr>
                <p:cNvSpPr txBox="1"/>
                <p:nvPr/>
              </p:nvSpPr>
              <p:spPr>
                <a:xfrm>
                  <a:off x="7303437" y="448328"/>
                  <a:ext cx="110480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𝐹𝑢𝑛𝑐</m:t>
                        </m:r>
                      </m:oMath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𝐼𝑚𝑝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B4A7C3B-7A7F-4AAF-9F58-5CFE2FC516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437" y="448328"/>
                  <a:ext cx="1104801" cy="646331"/>
                </a:xfrm>
                <a:prstGeom prst="rect">
                  <a:avLst/>
                </a:prstGeom>
                <a:blipFill>
                  <a:blip r:embed="rId11"/>
                  <a:stretch>
                    <a:fillRect b="-66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402E86-6159-4866-846C-96BC28BA49BB}"/>
              </a:ext>
            </a:extLst>
          </p:cNvPr>
          <p:cNvCxnSpPr>
            <a:endCxn id="5" idx="1"/>
          </p:cNvCxnSpPr>
          <p:nvPr/>
        </p:nvCxnSpPr>
        <p:spPr>
          <a:xfrm flipV="1">
            <a:off x="4777099" y="2064218"/>
            <a:ext cx="2177448" cy="323165"/>
          </a:xfrm>
          <a:prstGeom prst="straightConnector1">
            <a:avLst/>
          </a:prstGeom>
          <a:ln w="1905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05E2F60-464A-455B-8606-AB04A9BE1CC2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4776274" y="2064218"/>
            <a:ext cx="2178273" cy="1275149"/>
          </a:xfrm>
          <a:prstGeom prst="straightConnector1">
            <a:avLst/>
          </a:prstGeom>
          <a:ln w="1905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B747B9-700B-450C-B157-49B251EEB28C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4775449" y="2064218"/>
            <a:ext cx="2179098" cy="2749482"/>
          </a:xfrm>
          <a:prstGeom prst="straightConnector1">
            <a:avLst/>
          </a:prstGeom>
          <a:ln w="1905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5E5E9C0-A1C0-4A8C-9315-324ABEB13DF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4774624" y="3053733"/>
            <a:ext cx="2179923" cy="524230"/>
          </a:xfrm>
          <a:prstGeom prst="straightConnector1">
            <a:avLst/>
          </a:prstGeom>
          <a:ln w="1905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E08DB77-B0A7-4FED-A7D8-E1990E3E5057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4798422" y="3903491"/>
            <a:ext cx="2156125" cy="139757"/>
          </a:xfrm>
          <a:prstGeom prst="straightConnector1">
            <a:avLst/>
          </a:prstGeom>
          <a:ln w="1905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9E691AA-4B95-4AD3-B44B-0C38B7CE838F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774624" y="5036255"/>
            <a:ext cx="2179922" cy="42488"/>
          </a:xfrm>
          <a:prstGeom prst="straightConnector1">
            <a:avLst/>
          </a:prstGeom>
          <a:ln w="19050">
            <a:solidFill>
              <a:srgbClr val="1818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11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8EE48855-C933-4879-BDFD-56A61BDF9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r>
              <a:rPr lang="en-US" dirty="0"/>
              <a:t>Convert to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16 possible hierarchies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825BF-12E4-4BF4-88F3-C6FD3BC6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69ED-1F6E-461F-8607-41C71162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6A7F-3005-4D8C-BC2B-4770349E93B2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114F8E-2ADC-4D6E-8534-954BC4FB4411}"/>
              </a:ext>
            </a:extLst>
          </p:cNvPr>
          <p:cNvGrpSpPr/>
          <p:nvPr/>
        </p:nvGrpSpPr>
        <p:grpSpPr>
          <a:xfrm>
            <a:off x="3161944" y="3749278"/>
            <a:ext cx="1074220" cy="1237296"/>
            <a:chOff x="974088" y="2926080"/>
            <a:chExt cx="1972312" cy="1237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Flowchart: Process 49">
                  <a:extLst>
                    <a:ext uri="{FF2B5EF4-FFF2-40B4-BE49-F238E27FC236}">
                      <a16:creationId xmlns:a16="http://schemas.microsoft.com/office/drawing/2014/main" id="{8B2E370E-7B70-43C8-BBB1-D0A34F109C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889630"/>
                </a:xfrm>
                <a:prstGeom prst="flowChartProcess">
                  <a:avLst/>
                </a:prstGeom>
                <a:blipFill>
                  <a:blip r:embed="rId2"/>
                  <a:stretch>
                    <a:fillRect l="-3371" t="-2027" b="-87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lowchart: Process 50">
                  <a:extLst>
                    <a:ext uri="{FF2B5EF4-FFF2-40B4-BE49-F238E27FC236}">
                      <a16:creationId xmlns:a16="http://schemas.microsoft.com/office/drawing/2014/main" id="{102B5AFC-E4FE-4817-8602-495967ED32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3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CE3035E-9910-4669-9A31-01D41A48887D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F8FDC81-8438-48C0-A62F-A0209DF68CCE}"/>
              </a:ext>
            </a:extLst>
          </p:cNvPr>
          <p:cNvGrpSpPr/>
          <p:nvPr/>
        </p:nvGrpSpPr>
        <p:grpSpPr>
          <a:xfrm>
            <a:off x="4036073" y="2405776"/>
            <a:ext cx="1070582" cy="702946"/>
            <a:chOff x="974088" y="2926080"/>
            <a:chExt cx="1972312" cy="7029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/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Flowchart: Process 55">
                  <a:extLst>
                    <a:ext uri="{FF2B5EF4-FFF2-40B4-BE49-F238E27FC236}">
                      <a16:creationId xmlns:a16="http://schemas.microsoft.com/office/drawing/2014/main" id="{83CC9B73-6A02-4934-B7C2-6DDCBC8FC7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469" y="3273746"/>
                  <a:ext cx="1969931" cy="355280"/>
                </a:xfrm>
                <a:prstGeom prst="flowChartProcess">
                  <a:avLst/>
                </a:prstGeom>
                <a:blipFill>
                  <a:blip r:embed="rId4"/>
                  <a:stretch>
                    <a:fillRect l="-2809" t="-5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Flowchart: Process 56">
                  <a:extLst>
                    <a:ext uri="{FF2B5EF4-FFF2-40B4-BE49-F238E27FC236}">
                      <a16:creationId xmlns:a16="http://schemas.microsoft.com/office/drawing/2014/main" id="{35E7DD6B-EFBC-414D-A532-B25A6D3FED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5"/>
                  <a:stretch>
                    <a:fillRect b="-1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2793EC8-7407-4C8B-B11C-3D3B3C5C97CA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A36599-A402-4A02-AB65-841C93947E70}"/>
              </a:ext>
            </a:extLst>
          </p:cNvPr>
          <p:cNvGrpSpPr/>
          <p:nvPr/>
        </p:nvGrpSpPr>
        <p:grpSpPr>
          <a:xfrm>
            <a:off x="4907836" y="3749278"/>
            <a:ext cx="1074221" cy="1031868"/>
            <a:chOff x="974088" y="2926080"/>
            <a:chExt cx="1972313" cy="1031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Flowchart: Process 21">
                  <a:extLst>
                    <a:ext uri="{FF2B5EF4-FFF2-40B4-BE49-F238E27FC236}">
                      <a16:creationId xmlns:a16="http://schemas.microsoft.com/office/drawing/2014/main" id="{7572DC2E-FCD7-454E-B49C-8FE93FBF00FD}"/>
                    </a:ext>
                  </a:extLst>
                </p:cNvPr>
                <p:cNvSpPr/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18181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Flowchart: Process 21">
                  <a:extLst>
                    <a:ext uri="{FF2B5EF4-FFF2-40B4-BE49-F238E27FC236}">
                      <a16:creationId xmlns:a16="http://schemas.microsoft.com/office/drawing/2014/main" id="{7572DC2E-FCD7-454E-B49C-8FE93FBF00F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089" y="3273746"/>
                  <a:ext cx="1972312" cy="684202"/>
                </a:xfrm>
                <a:prstGeom prst="flowChartProcess">
                  <a:avLst/>
                </a:prstGeom>
                <a:blipFill>
                  <a:blip r:embed="rId6"/>
                  <a:stretch>
                    <a:fillRect l="-2809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/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18181C"/>
                            </a:solidFill>
                            <a:latin typeface="Cambria Math" panose="02040503050406030204" pitchFamily="18" charset="0"/>
                          </a:rPr>
                          <m:t>𝐶𝑙𝑎𝑠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18181C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18181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Flowchart: Process 22">
                  <a:extLst>
                    <a:ext uri="{FF2B5EF4-FFF2-40B4-BE49-F238E27FC236}">
                      <a16:creationId xmlns:a16="http://schemas.microsoft.com/office/drawing/2014/main" id="{6BEA4B1D-DA88-4F82-8D9A-8721BB9583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60" y="2926080"/>
                  <a:ext cx="1971040" cy="335280"/>
                </a:xfrm>
                <a:prstGeom prst="flowChartProcess">
                  <a:avLst/>
                </a:prstGeom>
                <a:blipFill>
                  <a:blip r:embed="rId7"/>
                  <a:stretch>
                    <a:fillRect b="-35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59A8E24-E267-4FCC-B46F-639E47FC413F}"/>
                </a:ext>
              </a:extLst>
            </p:cNvPr>
            <p:cNvCxnSpPr>
              <a:cxnSpLocks/>
            </p:cNvCxnSpPr>
            <p:nvPr/>
          </p:nvCxnSpPr>
          <p:spPr>
            <a:xfrm>
              <a:off x="974088" y="3271520"/>
              <a:ext cx="1972312" cy="2226"/>
            </a:xfrm>
            <a:prstGeom prst="line">
              <a:avLst/>
            </a:prstGeom>
            <a:ln w="28575">
              <a:solidFill>
                <a:srgbClr val="1818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9A2C12-B697-4C82-8DF5-E52F3B024109}"/>
              </a:ext>
            </a:extLst>
          </p:cNvPr>
          <p:cNvCxnSpPr>
            <a:cxnSpLocks/>
            <a:stCxn id="51" idx="0"/>
            <a:endCxn id="56" idx="2"/>
          </p:cNvCxnSpPr>
          <p:nvPr/>
        </p:nvCxnSpPr>
        <p:spPr>
          <a:xfrm flipV="1">
            <a:off x="3699401" y="3108722"/>
            <a:ext cx="872609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878EF75-AF04-43B3-BE9F-31D890D34B7E}"/>
              </a:ext>
            </a:extLst>
          </p:cNvPr>
          <p:cNvCxnSpPr>
            <a:cxnSpLocks/>
            <a:stCxn id="23" idx="0"/>
            <a:endCxn id="56" idx="2"/>
          </p:cNvCxnSpPr>
          <p:nvPr/>
        </p:nvCxnSpPr>
        <p:spPr>
          <a:xfrm flipH="1" flipV="1">
            <a:off x="4572010" y="3108722"/>
            <a:ext cx="873283" cy="640556"/>
          </a:xfrm>
          <a:prstGeom prst="straightConnector1">
            <a:avLst/>
          </a:prstGeom>
          <a:ln w="38100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FAF5A83-D3AA-4EAD-9E80-BA76F801D760}"/>
              </a:ext>
            </a:extLst>
          </p:cNvPr>
          <p:cNvCxnSpPr>
            <a:cxnSpLocks/>
          </p:cNvCxnSpPr>
          <p:nvPr/>
        </p:nvCxnSpPr>
        <p:spPr>
          <a:xfrm>
            <a:off x="4234893" y="4308475"/>
            <a:ext cx="672943" cy="0"/>
          </a:xfrm>
          <a:prstGeom prst="straightConnector1">
            <a:avLst/>
          </a:prstGeom>
          <a:ln w="38100">
            <a:solidFill>
              <a:srgbClr val="18181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BEA751-3419-4A9B-AC79-5A1E2FC7C76D}"/>
              </a:ext>
            </a:extLst>
          </p:cNvPr>
          <p:cNvGrpSpPr/>
          <p:nvPr/>
        </p:nvGrpSpPr>
        <p:grpSpPr>
          <a:xfrm>
            <a:off x="6894957" y="3224633"/>
            <a:ext cx="1177821" cy="956187"/>
            <a:chOff x="7278895" y="4511066"/>
            <a:chExt cx="1177821" cy="95618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831F237-FBB2-48A7-A153-36C3953E3E35}"/>
                </a:ext>
              </a:extLst>
            </p:cNvPr>
            <p:cNvSpPr/>
            <p:nvPr/>
          </p:nvSpPr>
          <p:spPr>
            <a:xfrm>
              <a:off x="7278895" y="5121029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C0FDA0F-6628-4D00-A0C6-CF5FFE0F9720}"/>
                </a:ext>
              </a:extLst>
            </p:cNvPr>
            <p:cNvSpPr/>
            <p:nvPr/>
          </p:nvSpPr>
          <p:spPr>
            <a:xfrm>
              <a:off x="8009041" y="5124353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D22728D-C205-477C-B301-CB114051C01B}"/>
                </a:ext>
              </a:extLst>
            </p:cNvPr>
            <p:cNvSpPr/>
            <p:nvPr/>
          </p:nvSpPr>
          <p:spPr>
            <a:xfrm>
              <a:off x="7632001" y="4511066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EDBF25A-9B0E-4B73-8D72-3B542085459D}"/>
                </a:ext>
              </a:extLst>
            </p:cNvPr>
            <p:cNvCxnSpPr>
              <a:cxnSpLocks/>
              <a:stCxn id="35" idx="2"/>
              <a:endCxn id="34" idx="0"/>
            </p:cNvCxnSpPr>
            <p:nvPr/>
          </p:nvCxnSpPr>
          <p:spPr>
            <a:xfrm>
              <a:off x="7855839" y="4853966"/>
              <a:ext cx="377040" cy="2703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07B7D2E-A851-4A28-AB41-3B266CC1A062}"/>
                </a:ext>
              </a:extLst>
            </p:cNvPr>
            <p:cNvCxnSpPr>
              <a:cxnSpLocks/>
              <a:stCxn id="35" idx="2"/>
              <a:endCxn id="30" idx="0"/>
            </p:cNvCxnSpPr>
            <p:nvPr/>
          </p:nvCxnSpPr>
          <p:spPr>
            <a:xfrm flipH="1">
              <a:off x="7502733" y="4853966"/>
              <a:ext cx="353106" cy="2670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9A85DBD-5F68-4BA0-B289-5D28EE8EBD15}"/>
              </a:ext>
            </a:extLst>
          </p:cNvPr>
          <p:cNvGrpSpPr/>
          <p:nvPr/>
        </p:nvGrpSpPr>
        <p:grpSpPr>
          <a:xfrm>
            <a:off x="7207069" y="4730583"/>
            <a:ext cx="449575" cy="1505640"/>
            <a:chOff x="7883613" y="2612151"/>
            <a:chExt cx="449575" cy="150564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B23FC0C-D1E6-4CCB-92F7-A1427492B65F}"/>
                </a:ext>
              </a:extLst>
            </p:cNvPr>
            <p:cNvSpPr/>
            <p:nvPr/>
          </p:nvSpPr>
          <p:spPr>
            <a:xfrm>
              <a:off x="7883613" y="3774891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50C323C-DEED-479C-ABE5-C14B2EF1B1AC}"/>
                </a:ext>
              </a:extLst>
            </p:cNvPr>
            <p:cNvSpPr/>
            <p:nvPr/>
          </p:nvSpPr>
          <p:spPr>
            <a:xfrm>
              <a:off x="7885202" y="3193074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0F979A6-94F5-43B7-B474-F8E6E39C4FB0}"/>
                </a:ext>
              </a:extLst>
            </p:cNvPr>
            <p:cNvSpPr/>
            <p:nvPr/>
          </p:nvSpPr>
          <p:spPr>
            <a:xfrm>
              <a:off x="7885513" y="2612151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3214C64-5D08-44AB-A514-ECECCFF6A0D5}"/>
                </a:ext>
              </a:extLst>
            </p:cNvPr>
            <p:cNvCxnSpPr>
              <a:cxnSpLocks/>
              <a:stCxn id="53" idx="2"/>
              <a:endCxn id="48" idx="0"/>
            </p:cNvCxnSpPr>
            <p:nvPr/>
          </p:nvCxnSpPr>
          <p:spPr>
            <a:xfrm flipH="1">
              <a:off x="8109040" y="2955051"/>
              <a:ext cx="311" cy="23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1CB9DDC-106E-4848-8B6E-2306286DBCB0}"/>
                </a:ext>
              </a:extLst>
            </p:cNvPr>
            <p:cNvCxnSpPr>
              <a:cxnSpLocks/>
              <a:stCxn id="48" idx="2"/>
              <a:endCxn id="46" idx="0"/>
            </p:cNvCxnSpPr>
            <p:nvPr/>
          </p:nvCxnSpPr>
          <p:spPr>
            <a:xfrm flipH="1">
              <a:off x="8107451" y="3535974"/>
              <a:ext cx="1589" cy="238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1E479C2-14CD-4DD5-B6D5-408457A0E46B}"/>
              </a:ext>
            </a:extLst>
          </p:cNvPr>
          <p:cNvGrpSpPr/>
          <p:nvPr/>
        </p:nvGrpSpPr>
        <p:grpSpPr>
          <a:xfrm>
            <a:off x="6922910" y="1798195"/>
            <a:ext cx="1030259" cy="923823"/>
            <a:chOff x="7941612" y="695908"/>
            <a:chExt cx="1030259" cy="92382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6354A43-DF4A-4FE9-8AE0-344452ED4799}"/>
                </a:ext>
              </a:extLst>
            </p:cNvPr>
            <p:cNvSpPr/>
            <p:nvPr/>
          </p:nvSpPr>
          <p:spPr>
            <a:xfrm>
              <a:off x="7941612" y="986369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EB826CC-6959-46FB-9A45-88F99D29AC3F}"/>
                </a:ext>
              </a:extLst>
            </p:cNvPr>
            <p:cNvSpPr/>
            <p:nvPr/>
          </p:nvSpPr>
          <p:spPr>
            <a:xfrm>
              <a:off x="8523885" y="1276831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9E3D281-352D-445C-A4C2-B06EAF00E168}"/>
                </a:ext>
              </a:extLst>
            </p:cNvPr>
            <p:cNvSpPr/>
            <p:nvPr/>
          </p:nvSpPr>
          <p:spPr>
            <a:xfrm>
              <a:off x="8524196" y="695908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48BBC8BF-21E0-44D2-A367-1BCE08455DF2}"/>
                </a:ext>
              </a:extLst>
            </p:cNvPr>
            <p:cNvCxnSpPr>
              <a:cxnSpLocks/>
              <a:stCxn id="61" idx="2"/>
              <a:endCxn id="60" idx="0"/>
            </p:cNvCxnSpPr>
            <p:nvPr/>
          </p:nvCxnSpPr>
          <p:spPr>
            <a:xfrm flipH="1">
              <a:off x="8747723" y="1038808"/>
              <a:ext cx="311" cy="23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A72F85-C86B-42DE-82DF-8C13B2FEFAEB}"/>
              </a:ext>
            </a:extLst>
          </p:cNvPr>
          <p:cNvGrpSpPr/>
          <p:nvPr/>
        </p:nvGrpSpPr>
        <p:grpSpPr>
          <a:xfrm>
            <a:off x="6922910" y="407103"/>
            <a:ext cx="1151429" cy="870341"/>
            <a:chOff x="6116607" y="1322527"/>
            <a:chExt cx="1151429" cy="87034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B7CB56B-3E4B-4BA8-880E-B24B7B42ABD9}"/>
                </a:ext>
              </a:extLst>
            </p:cNvPr>
            <p:cNvSpPr/>
            <p:nvPr/>
          </p:nvSpPr>
          <p:spPr>
            <a:xfrm>
              <a:off x="6116607" y="1322527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0540E3E-00B6-413F-86FB-1EC1D1D0AAC1}"/>
                </a:ext>
              </a:extLst>
            </p:cNvPr>
            <p:cNvSpPr/>
            <p:nvPr/>
          </p:nvSpPr>
          <p:spPr>
            <a:xfrm>
              <a:off x="6453394" y="1849968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8517E4B-50AC-4A73-AEBD-6D554AA90EE4}"/>
                </a:ext>
              </a:extLst>
            </p:cNvPr>
            <p:cNvSpPr/>
            <p:nvPr/>
          </p:nvSpPr>
          <p:spPr>
            <a:xfrm>
              <a:off x="6820361" y="1322527"/>
              <a:ext cx="447675" cy="342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8181C"/>
                </a:solidFill>
              </a:endParaRPr>
            </a:p>
          </p:txBody>
        </p: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7871ADA-A5BD-441A-9C4A-7A58F582EE93}"/>
              </a:ext>
            </a:extLst>
          </p:cNvPr>
          <p:cNvSpPr/>
          <p:nvPr/>
        </p:nvSpPr>
        <p:spPr>
          <a:xfrm>
            <a:off x="6775037" y="164893"/>
            <a:ext cx="1409592" cy="1290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AAEFC74-BDE4-4DDC-A927-F46206BCA7BE}"/>
              </a:ext>
            </a:extLst>
          </p:cNvPr>
          <p:cNvSpPr/>
          <p:nvPr/>
        </p:nvSpPr>
        <p:spPr>
          <a:xfrm>
            <a:off x="6775037" y="1618572"/>
            <a:ext cx="1409592" cy="1290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39F926F4-54CF-44F5-A11C-C83EBB23E8A0}"/>
              </a:ext>
            </a:extLst>
          </p:cNvPr>
          <p:cNvSpPr/>
          <p:nvPr/>
        </p:nvSpPr>
        <p:spPr>
          <a:xfrm>
            <a:off x="6775037" y="3076068"/>
            <a:ext cx="1409592" cy="1290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CDDA8CE4-136C-46B0-A6D6-1EB5A154DE36}"/>
              </a:ext>
            </a:extLst>
          </p:cNvPr>
          <p:cNvSpPr/>
          <p:nvPr/>
        </p:nvSpPr>
        <p:spPr>
          <a:xfrm>
            <a:off x="6922910" y="4533564"/>
            <a:ext cx="1029948" cy="1828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015EF77B-55B8-4E5B-A52A-5C7F967D0551}"/>
              </a:ext>
            </a:extLst>
          </p:cNvPr>
          <p:cNvSpPr/>
          <p:nvPr/>
        </p:nvSpPr>
        <p:spPr>
          <a:xfrm>
            <a:off x="6306775" y="134913"/>
            <a:ext cx="364901" cy="6319077"/>
          </a:xfrm>
          <a:prstGeom prst="leftBrace">
            <a:avLst>
              <a:gd name="adj1" fmla="val 19730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8" grpId="0" animBg="1"/>
      <p:bldP spid="69" grpId="0" animBg="1"/>
      <p:bldP spid="70" grpId="0" animBg="1"/>
      <p:bldP spid="7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6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4|20.6|22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1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3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3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1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9.2|13.8|19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1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9.3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9.3|1.2"/>
</p:tagLst>
</file>

<file path=ppt/theme/theme1.xml><?xml version="1.0" encoding="utf-8"?>
<a:theme xmlns:a="http://schemas.openxmlformats.org/drawingml/2006/main" name="ConfSlidesWhite">
  <a:themeElements>
    <a:clrScheme name="Custom 2">
      <a:dk1>
        <a:srgbClr val="CBCBCB"/>
      </a:dk1>
      <a:lt1>
        <a:srgbClr val="CBCBCB"/>
      </a:lt1>
      <a:dk2>
        <a:srgbClr val="FFA04D"/>
      </a:dk2>
      <a:lt2>
        <a:srgbClr val="FFA04D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Alef"/>
        <a:ea typeface=""/>
        <a:cs typeface=""/>
      </a:majorFont>
      <a:minorFont>
        <a:latin typeface="Ale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SlidesWhite" id="{3CB38031-4844-4464-9F6B-8A7AF72A5564}" vid="{7C998781-DD4D-4C9D-9D77-B6B20B135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ConfSlidesWhite</Template>
  <TotalTime>59302</TotalTime>
  <Words>1226</Words>
  <Application>Microsoft Office PowerPoint</Application>
  <PresentationFormat>On-screen Show (4:3)</PresentationFormat>
  <Paragraphs>529</Paragraphs>
  <Slides>36</Slides>
  <Notes>17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Alef</vt:lpstr>
      <vt:lpstr>Arial</vt:lpstr>
      <vt:lpstr>Calibri</vt:lpstr>
      <vt:lpstr>Cambria Math</vt:lpstr>
      <vt:lpstr>ConfSlidesWhite</vt:lpstr>
      <vt:lpstr>Statistical Reconstruction  of Class Hierarchies in Binaries</vt:lpstr>
      <vt:lpstr>“Class Hierarchy Reconstruction”?</vt:lpstr>
      <vt:lpstr>Why should you care?</vt:lpstr>
      <vt:lpstr>Control Flow Integrity (CFI)</vt:lpstr>
      <vt:lpstr>Control Flow Integrity</vt:lpstr>
      <vt:lpstr>Example</vt:lpstr>
      <vt:lpstr>Example</vt:lpstr>
      <vt:lpstr>Example</vt:lpstr>
      <vt:lpstr>Example</vt:lpstr>
      <vt:lpstr>Simplifying the graph</vt:lpstr>
      <vt:lpstr>Example</vt:lpstr>
      <vt:lpstr>Example</vt:lpstr>
      <vt:lpstr>Example</vt:lpstr>
      <vt:lpstr>Example</vt:lpstr>
      <vt:lpstr>From graph to tree</vt:lpstr>
      <vt:lpstr>Overview</vt:lpstr>
      <vt:lpstr>Representing a type</vt:lpstr>
      <vt:lpstr>Representing a type</vt:lpstr>
      <vt:lpstr>Example</vt:lpstr>
      <vt:lpstr>From behavior to type similarity</vt:lpstr>
      <vt:lpstr>From behavior to type similarity</vt:lpstr>
      <vt:lpstr>From behavior to type similarity</vt:lpstr>
      <vt:lpstr>Example</vt:lpstr>
      <vt:lpstr>Example</vt:lpstr>
      <vt:lpstr>Evaluation</vt:lpstr>
      <vt:lpstr>Evaluation</vt:lpstr>
      <vt:lpstr>Evaluation</vt:lpstr>
      <vt:lpstr>Evaluation</vt:lpstr>
      <vt:lpstr>Summary</vt:lpstr>
      <vt:lpstr>Questions?</vt:lpstr>
      <vt:lpstr>echoparams</vt:lpstr>
      <vt:lpstr>echoparams</vt:lpstr>
      <vt:lpstr>echoparams</vt:lpstr>
      <vt:lpstr>Error sources</vt:lpstr>
      <vt:lpstr>Multiple Inheritance</vt:lpstr>
      <vt:lpstr>Existing techniques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Types in Binaries using Predictive Modeling</dc:title>
  <dc:creator>Omer Katz</dc:creator>
  <cp:lastModifiedBy>Omer Katz</cp:lastModifiedBy>
  <cp:revision>464</cp:revision>
  <dcterms:created xsi:type="dcterms:W3CDTF">2015-12-15T10:55:49Z</dcterms:created>
  <dcterms:modified xsi:type="dcterms:W3CDTF">2018-03-27T15:13:36Z</dcterms:modified>
</cp:coreProperties>
</file>