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</p:sldMasterIdLst>
  <p:notesMasterIdLst>
    <p:notesMasterId r:id="rId24"/>
  </p:notesMasterIdLst>
  <p:sldIdLst>
    <p:sldId id="256" r:id="rId2"/>
    <p:sldId id="280" r:id="rId3"/>
    <p:sldId id="295" r:id="rId4"/>
    <p:sldId id="296" r:id="rId5"/>
    <p:sldId id="297" r:id="rId6"/>
    <p:sldId id="298" r:id="rId7"/>
    <p:sldId id="283" r:id="rId8"/>
    <p:sldId id="303" r:id="rId9"/>
    <p:sldId id="304" r:id="rId10"/>
    <p:sldId id="285" r:id="rId11"/>
    <p:sldId id="289" r:id="rId12"/>
    <p:sldId id="286" r:id="rId13"/>
    <p:sldId id="267" r:id="rId14"/>
    <p:sldId id="268" r:id="rId15"/>
    <p:sldId id="269" r:id="rId16"/>
    <p:sldId id="271" r:id="rId17"/>
    <p:sldId id="273" r:id="rId18"/>
    <p:sldId id="275" r:id="rId19"/>
    <p:sldId id="301" r:id="rId20"/>
    <p:sldId id="302" r:id="rId21"/>
    <p:sldId id="278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18181C"/>
    <a:srgbClr val="CBCBCB"/>
    <a:srgbClr val="FFA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58" autoAdjust="0"/>
    <p:restoredTop sz="55652" autoAdjust="0"/>
  </p:normalViewPr>
  <p:slideViewPr>
    <p:cSldViewPr snapToGrid="0">
      <p:cViewPr varScale="1">
        <p:scale>
          <a:sx n="56" d="100"/>
          <a:sy n="56" d="100"/>
        </p:scale>
        <p:origin x="322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541B3-ADF2-4140-9D56-1B9767AC715A}" type="datetimeFigureOut">
              <a:rPr lang="en-US" smtClean="0"/>
              <a:t>21/01/2016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7E018-8847-4311-B776-872B95F81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6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E018-8847-4311-B776-872B95F819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3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E018-8847-4311-B776-872B95F819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43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E018-8847-4311-B776-872B95F819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40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E018-8847-4311-B776-872B95F819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60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E018-8847-4311-B776-872B95F819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01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E018-8847-4311-B776-872B95F819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61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E018-8847-4311-B776-872B95F819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07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E018-8847-4311-B776-872B95F819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26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E018-8847-4311-B776-872B95F819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76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E018-8847-4311-B776-872B95F819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06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E018-8847-4311-B776-872B95F819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1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E018-8847-4311-B776-872B95F819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66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E018-8847-4311-B776-872B95F819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34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E018-8847-4311-B776-872B95F819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1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E018-8847-4311-B776-872B95F819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8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E018-8847-4311-B776-872B95F819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00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E018-8847-4311-B776-872B95F819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16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E018-8847-4311-B776-872B95F819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40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E018-8847-4311-B776-872B95F819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22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E018-8847-4311-B776-872B95F819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47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E018-8847-4311-B776-872B95F819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42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E018-8847-4311-B776-872B95F819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58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4580" y="6356351"/>
            <a:ext cx="443484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Estimating Types in Binaries using Predictive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76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4580" y="6356351"/>
            <a:ext cx="443484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Estimating Types in Binaries using Predictive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0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181C"/>
                </a:solidFill>
              </a:defRPr>
            </a:lvl1pPr>
            <a:lvl2pPr>
              <a:defRPr>
                <a:solidFill>
                  <a:srgbClr val="18181C"/>
                </a:solidFill>
              </a:defRPr>
            </a:lvl2pPr>
            <a:lvl3pPr>
              <a:defRPr>
                <a:solidFill>
                  <a:srgbClr val="18181C"/>
                </a:solidFill>
              </a:defRPr>
            </a:lvl3pPr>
            <a:lvl4pPr>
              <a:defRPr>
                <a:solidFill>
                  <a:srgbClr val="18181C"/>
                </a:solidFill>
              </a:defRPr>
            </a:lvl4pPr>
            <a:lvl5pPr>
              <a:defRPr>
                <a:solidFill>
                  <a:srgbClr val="18181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6328" y="6356351"/>
            <a:ext cx="1319022" cy="365125"/>
          </a:xfrm>
        </p:spPr>
        <p:txBody>
          <a:bodyPr/>
          <a:lstStyle/>
          <a:p>
            <a:fld id="{B2366A7F-3005-4D8C-BC2B-4770349E93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28650" y="105886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7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8181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4580" y="6356351"/>
            <a:ext cx="443484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Estimating Types in Binaries using Predictive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1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10/1/2016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4580" y="6356351"/>
            <a:ext cx="443484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Estimating Types in Binaries using Predictive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5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7" y="365126"/>
            <a:ext cx="726381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10/1/2016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4580" y="6356351"/>
            <a:ext cx="443484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Estimating Types in Binaries using Predictive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8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10/1/2016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4580" y="6356351"/>
            <a:ext cx="443484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Estimating Types in Binaries using Predictive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96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10/1/2016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4580" y="6356351"/>
            <a:ext cx="443484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Estimating Types in Binaries using Predictive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2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10/1/2016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4580" y="6356351"/>
            <a:ext cx="443484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Estimating Types in Binaries using Predictive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60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10/1/2016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4580" y="6356351"/>
            <a:ext cx="443484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Estimating Types in Binaries using Predictive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52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7864" y="365126"/>
            <a:ext cx="73174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B2366A7F-3005-4D8C-BC2B-4770349E93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4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rgbClr val="18181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rgbClr val="18181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rgbClr val="18181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18181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18181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90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png"/><Relationship Id="rId1" Type="http://schemas.openxmlformats.org/officeDocument/2006/relationships/tags" Target="../tags/tag14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18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933" y="1122363"/>
            <a:ext cx="8035046" cy="2387600"/>
          </a:xfrm>
        </p:spPr>
        <p:txBody>
          <a:bodyPr>
            <a:normAutofit/>
          </a:bodyPr>
          <a:lstStyle/>
          <a:p>
            <a:r>
              <a:rPr lang="en-US" sz="4400" dirty="0"/>
              <a:t>Estimating Types in Binaries</a:t>
            </a:r>
            <a:br>
              <a:rPr lang="en-US" sz="4400" dirty="0"/>
            </a:br>
            <a:r>
              <a:rPr lang="en-US" sz="4400" dirty="0"/>
              <a:t>using Predictive Modeling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82733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Omer Katz</a:t>
            </a:r>
            <a:r>
              <a:rPr lang="en-US" dirty="0"/>
              <a:t>, Ran El-</a:t>
            </a:r>
            <a:r>
              <a:rPr lang="en-US" dirty="0" err="1"/>
              <a:t>Yaniv</a:t>
            </a:r>
            <a:r>
              <a:rPr lang="en-US" dirty="0"/>
              <a:t>, </a:t>
            </a:r>
            <a:r>
              <a:rPr lang="en-US" dirty="0" err="1"/>
              <a:t>Eran</a:t>
            </a:r>
            <a:r>
              <a:rPr lang="en-US" dirty="0"/>
              <a:t> </a:t>
            </a:r>
            <a:r>
              <a:rPr lang="en-US" dirty="0" err="1"/>
              <a:t>Yahav</a:t>
            </a:r>
            <a:endParaRPr lang="en-US" dirty="0"/>
          </a:p>
          <a:p>
            <a:r>
              <a:rPr lang="en-US" dirty="0" err="1"/>
              <a:t>Technion</a:t>
            </a:r>
            <a:r>
              <a:rPr lang="en-US" dirty="0"/>
              <a:t>, </a:t>
            </a:r>
            <a:r>
              <a:rPr lang="en-US" dirty="0" smtClean="0"/>
              <a:t>Israel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21/01/2016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6"/>
    </mc:Choice>
    <mc:Fallback xmlns="">
      <p:transition spd="slow" advTm="1057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Usage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7991475" cy="4727575"/>
          </a:xfrm>
        </p:spPr>
        <p:txBody>
          <a:bodyPr>
            <a:normAutofit/>
          </a:bodyPr>
          <a:lstStyle/>
          <a:p>
            <a:r>
              <a:rPr lang="en-US" dirty="0" smtClean="0"/>
              <a:t>High-level </a:t>
            </a:r>
            <a:r>
              <a:rPr lang="en-US" dirty="0"/>
              <a:t>usage </a:t>
            </a:r>
            <a:r>
              <a:rPr lang="en-US" dirty="0" smtClean="0"/>
              <a:t>of </a:t>
            </a:r>
            <a:r>
              <a:rPr lang="en-US" dirty="0"/>
              <a:t>objects</a:t>
            </a:r>
          </a:p>
          <a:p>
            <a:r>
              <a:rPr lang="en-US" dirty="0" smtClean="0"/>
              <a:t>Intra-procedural sequences of actions </a:t>
            </a:r>
          </a:p>
          <a:p>
            <a:r>
              <a:rPr lang="en-US" dirty="0" smtClean="0"/>
              <a:t>Tracked actions:</a:t>
            </a:r>
          </a:p>
          <a:p>
            <a:pPr lvl="1"/>
            <a:r>
              <a:rPr lang="en-US" i="1" dirty="0"/>
              <a:t>R(x)</a:t>
            </a:r>
            <a:r>
              <a:rPr lang="en-US" dirty="0"/>
              <a:t> – </a:t>
            </a:r>
            <a:r>
              <a:rPr lang="en-US" dirty="0" smtClean="0"/>
              <a:t>field </a:t>
            </a:r>
            <a:r>
              <a:rPr lang="en-US" dirty="0"/>
              <a:t>in </a:t>
            </a:r>
            <a:r>
              <a:rPr lang="en-US" dirty="0" smtClean="0"/>
              <a:t>offset </a:t>
            </a:r>
            <a:r>
              <a:rPr lang="en-US" i="1" dirty="0"/>
              <a:t>x</a:t>
            </a:r>
            <a:r>
              <a:rPr lang="en-US" dirty="0"/>
              <a:t> is read</a:t>
            </a:r>
          </a:p>
          <a:p>
            <a:pPr lvl="1"/>
            <a:r>
              <a:rPr lang="en-US" i="1" dirty="0"/>
              <a:t>W(x)</a:t>
            </a:r>
            <a:r>
              <a:rPr lang="en-US" dirty="0"/>
              <a:t> – </a:t>
            </a:r>
            <a:r>
              <a:rPr lang="en-US" dirty="0" smtClean="0"/>
              <a:t>field </a:t>
            </a:r>
            <a:r>
              <a:rPr lang="en-US" dirty="0"/>
              <a:t>in </a:t>
            </a:r>
            <a:r>
              <a:rPr lang="en-US" dirty="0" smtClean="0"/>
              <a:t>offset </a:t>
            </a:r>
            <a:r>
              <a:rPr lang="en-US" i="1" dirty="0"/>
              <a:t>x</a:t>
            </a:r>
            <a:r>
              <a:rPr lang="en-US" dirty="0"/>
              <a:t> is written</a:t>
            </a:r>
          </a:p>
          <a:p>
            <a:pPr lvl="1"/>
            <a:r>
              <a:rPr lang="en-US" i="1" dirty="0"/>
              <a:t>C(x)</a:t>
            </a:r>
            <a:r>
              <a:rPr lang="en-US" dirty="0"/>
              <a:t> – the </a:t>
            </a:r>
            <a:r>
              <a:rPr lang="en-US" i="1" dirty="0" err="1"/>
              <a:t>x</a:t>
            </a:r>
            <a:r>
              <a:rPr lang="en-US" dirty="0" err="1"/>
              <a:t>’th</a:t>
            </a:r>
            <a:r>
              <a:rPr lang="en-US" dirty="0"/>
              <a:t> virtual </a:t>
            </a:r>
            <a:r>
              <a:rPr lang="en-US" dirty="0" smtClean="0"/>
              <a:t>function </a:t>
            </a:r>
            <a:r>
              <a:rPr lang="en-US" dirty="0"/>
              <a:t>is called</a:t>
            </a:r>
          </a:p>
          <a:p>
            <a:pPr lvl="1"/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76"/>
    </mc:Choice>
    <mc:Fallback xmlns="">
      <p:transition spd="slow" advTm="3917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315075" y="550770"/>
            <a:ext cx="2698750" cy="5645975"/>
            <a:chOff x="10388600" y="733332"/>
            <a:chExt cx="2698750" cy="5645975"/>
          </a:xfrm>
          <a:solidFill>
            <a:srgbClr val="FFFFFF"/>
          </a:solidFill>
        </p:grpSpPr>
        <p:sp>
          <p:nvSpPr>
            <p:cNvPr id="46" name="Rectangle 45"/>
            <p:cNvSpPr/>
            <p:nvPr/>
          </p:nvSpPr>
          <p:spPr>
            <a:xfrm>
              <a:off x="10610850" y="733332"/>
              <a:ext cx="2476500" cy="1247869"/>
            </a:xfrm>
            <a:prstGeom prst="rect">
              <a:avLst/>
            </a:prstGeom>
            <a:grpFill/>
            <a:ln>
              <a:solidFill>
                <a:srgbClr val="18181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…</a:t>
              </a:r>
            </a:p>
            <a:p>
              <a:pPr algn="just"/>
              <a:r>
                <a:rPr lang="en-US" sz="1600" dirty="0" err="1">
                  <a:solidFill>
                    <a:srgbClr val="18181C"/>
                  </a:solidFill>
                </a:rPr>
                <a:t>mov</a:t>
              </a:r>
              <a:r>
                <a:rPr lang="en-US" sz="1600" dirty="0">
                  <a:solidFill>
                    <a:srgbClr val="18181C"/>
                  </a:solidFill>
                </a:rPr>
                <a:t>	</a:t>
              </a:r>
              <a:r>
                <a:rPr lang="en-US" sz="1600" dirty="0" err="1">
                  <a:solidFill>
                    <a:srgbClr val="18181C"/>
                  </a:solidFill>
                </a:rPr>
                <a:t>ebx</a:t>
              </a:r>
              <a:r>
                <a:rPr lang="en-US" sz="1600" dirty="0">
                  <a:solidFill>
                    <a:srgbClr val="18181C"/>
                  </a:solidFill>
                </a:rPr>
                <a:t>,[</a:t>
              </a:r>
              <a:r>
                <a:rPr lang="en-US" sz="1600" dirty="0" err="1">
                  <a:solidFill>
                    <a:srgbClr val="18181C"/>
                  </a:solidFill>
                </a:rPr>
                <a:t>ecx</a:t>
              </a:r>
              <a:r>
                <a:rPr lang="en-US" sz="1600" dirty="0">
                  <a:solidFill>
                    <a:srgbClr val="18181C"/>
                  </a:solidFill>
                </a:rPr>
                <a:t>]</a:t>
              </a:r>
            </a:p>
            <a:p>
              <a:pPr algn="just"/>
              <a:r>
                <a:rPr lang="en-US" sz="1600" dirty="0" err="1">
                  <a:solidFill>
                    <a:srgbClr val="18181C"/>
                  </a:solidFill>
                </a:rPr>
                <a:t>mov</a:t>
              </a:r>
              <a:r>
                <a:rPr lang="en-US" sz="1600" dirty="0">
                  <a:solidFill>
                    <a:srgbClr val="18181C"/>
                  </a:solidFill>
                </a:rPr>
                <a:t>	</a:t>
              </a:r>
              <a:r>
                <a:rPr lang="en-US" sz="1600" dirty="0" err="1">
                  <a:solidFill>
                    <a:srgbClr val="18181C"/>
                  </a:solidFill>
                </a:rPr>
                <a:t>edx</a:t>
              </a:r>
              <a:r>
                <a:rPr lang="en-US" sz="1600" dirty="0">
                  <a:solidFill>
                    <a:srgbClr val="18181C"/>
                  </a:solidFill>
                </a:rPr>
                <a:t>,[ebx+04h]</a:t>
              </a:r>
            </a:p>
            <a:p>
              <a:pPr algn="just"/>
              <a:r>
                <a:rPr lang="en-US" sz="1600" dirty="0" smtClean="0">
                  <a:solidFill>
                    <a:srgbClr val="18181C"/>
                  </a:solidFill>
                </a:rPr>
                <a:t>call</a:t>
              </a:r>
              <a:r>
                <a:rPr lang="en-US" sz="1600" dirty="0">
                  <a:solidFill>
                    <a:srgbClr val="18181C"/>
                  </a:solidFill>
                </a:rPr>
                <a:t>	</a:t>
              </a:r>
              <a:r>
                <a:rPr lang="en-US" sz="1600" dirty="0" err="1">
                  <a:solidFill>
                    <a:srgbClr val="18181C"/>
                  </a:solidFill>
                </a:rPr>
                <a:t>edx</a:t>
              </a:r>
              <a:endParaRPr lang="en-US" sz="1600" dirty="0">
                <a:solidFill>
                  <a:srgbClr val="18181C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0610850" y="5597527"/>
              <a:ext cx="2476500" cy="781780"/>
            </a:xfrm>
            <a:prstGeom prst="rect">
              <a:avLst/>
            </a:prstGeom>
            <a:grpFill/>
            <a:ln>
              <a:solidFill>
                <a:srgbClr val="18181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1600" dirty="0" err="1" smtClean="0">
                  <a:solidFill>
                    <a:srgbClr val="18181C"/>
                  </a:solidFill>
                </a:rPr>
                <a:t>mov</a:t>
              </a:r>
              <a:r>
                <a:rPr lang="en-US" sz="1600" dirty="0">
                  <a:solidFill>
                    <a:srgbClr val="18181C"/>
                  </a:solidFill>
                </a:rPr>
                <a:t>	[</a:t>
              </a:r>
              <a:r>
                <a:rPr lang="en-US" sz="1600" dirty="0" smtClean="0">
                  <a:solidFill>
                    <a:srgbClr val="18181C"/>
                  </a:solidFill>
                </a:rPr>
                <a:t>ecx+0ch</a:t>
              </a:r>
              <a:r>
                <a:rPr lang="en-US" sz="1600" dirty="0">
                  <a:solidFill>
                    <a:srgbClr val="18181C"/>
                  </a:solidFill>
                </a:rPr>
                <a:t>],</a:t>
              </a:r>
              <a:r>
                <a:rPr lang="en-US" sz="1600" dirty="0" err="1">
                  <a:solidFill>
                    <a:srgbClr val="18181C"/>
                  </a:solidFill>
                </a:rPr>
                <a:t>ebx</a:t>
              </a:r>
              <a:endParaRPr lang="en-US" sz="1600" dirty="0">
                <a:solidFill>
                  <a:srgbClr val="18181C"/>
                </a:solidFill>
              </a:endParaRPr>
            </a:p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…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610850" y="2567684"/>
              <a:ext cx="2476500" cy="2324100"/>
            </a:xfrm>
            <a:prstGeom prst="rect">
              <a:avLst/>
            </a:prstGeom>
            <a:grpFill/>
            <a:ln>
              <a:solidFill>
                <a:srgbClr val="18181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1600" i="1" dirty="0">
                  <a:solidFill>
                    <a:srgbClr val="18181C"/>
                  </a:solidFill>
                </a:rPr>
                <a:t>loop:</a:t>
              </a:r>
            </a:p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    </a:t>
              </a:r>
              <a:r>
                <a:rPr lang="en-US" sz="1600" dirty="0" err="1">
                  <a:solidFill>
                    <a:srgbClr val="18181C"/>
                  </a:solidFill>
                </a:rPr>
                <a:t>mov</a:t>
              </a:r>
              <a:r>
                <a:rPr lang="en-US" sz="1600" dirty="0">
                  <a:solidFill>
                    <a:srgbClr val="18181C"/>
                  </a:solidFill>
                </a:rPr>
                <a:t>	[eax+10h],1</a:t>
              </a:r>
            </a:p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    </a:t>
              </a:r>
              <a:r>
                <a:rPr lang="en-US" sz="1600" dirty="0" err="1">
                  <a:solidFill>
                    <a:srgbClr val="18181C"/>
                  </a:solidFill>
                </a:rPr>
                <a:t>mov</a:t>
              </a:r>
              <a:r>
                <a:rPr lang="en-US" sz="1600" dirty="0">
                  <a:solidFill>
                    <a:srgbClr val="18181C"/>
                  </a:solidFill>
                </a:rPr>
                <a:t>	</a:t>
              </a:r>
              <a:r>
                <a:rPr lang="en-US" sz="1600" dirty="0" err="1" smtClean="0">
                  <a:solidFill>
                    <a:srgbClr val="18181C"/>
                  </a:solidFill>
                </a:rPr>
                <a:t>ebx</a:t>
              </a:r>
              <a:r>
                <a:rPr lang="en-US" sz="1600" dirty="0">
                  <a:solidFill>
                    <a:srgbClr val="18181C"/>
                  </a:solidFill>
                </a:rPr>
                <a:t>,[</a:t>
              </a:r>
              <a:r>
                <a:rPr lang="en-US" sz="1600" dirty="0" err="1">
                  <a:solidFill>
                    <a:srgbClr val="18181C"/>
                  </a:solidFill>
                </a:rPr>
                <a:t>eax</a:t>
              </a:r>
              <a:r>
                <a:rPr lang="en-US" sz="1600" dirty="0">
                  <a:solidFill>
                    <a:srgbClr val="18181C"/>
                  </a:solidFill>
                </a:rPr>
                <a:t>]</a:t>
              </a:r>
            </a:p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    </a:t>
              </a:r>
              <a:r>
                <a:rPr lang="en-US" sz="1600" dirty="0" err="1">
                  <a:solidFill>
                    <a:srgbClr val="18181C"/>
                  </a:solidFill>
                </a:rPr>
                <a:t>mov</a:t>
              </a:r>
              <a:r>
                <a:rPr lang="en-US" sz="1600" dirty="0">
                  <a:solidFill>
                    <a:srgbClr val="18181C"/>
                  </a:solidFill>
                </a:rPr>
                <a:t>	</a:t>
              </a:r>
              <a:r>
                <a:rPr lang="en-US" sz="1600" dirty="0" err="1">
                  <a:solidFill>
                    <a:srgbClr val="18181C"/>
                  </a:solidFill>
                </a:rPr>
                <a:t>edx</a:t>
              </a:r>
              <a:r>
                <a:rPr lang="en-US" sz="1600" dirty="0">
                  <a:solidFill>
                    <a:srgbClr val="18181C"/>
                  </a:solidFill>
                </a:rPr>
                <a:t>,[</a:t>
              </a:r>
              <a:r>
                <a:rPr lang="en-US" sz="1600" dirty="0" err="1" smtClean="0">
                  <a:solidFill>
                    <a:srgbClr val="18181C"/>
                  </a:solidFill>
                </a:rPr>
                <a:t>ebx</a:t>
              </a:r>
              <a:r>
                <a:rPr lang="en-US" sz="1600" dirty="0">
                  <a:solidFill>
                    <a:srgbClr val="18181C"/>
                  </a:solidFill>
                </a:rPr>
                <a:t>]</a:t>
              </a:r>
            </a:p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    call	</a:t>
              </a:r>
              <a:r>
                <a:rPr lang="en-US" sz="1600" dirty="0" err="1">
                  <a:solidFill>
                    <a:srgbClr val="18181C"/>
                  </a:solidFill>
                </a:rPr>
                <a:t>edx</a:t>
              </a:r>
              <a:endParaRPr lang="en-US" sz="1600" dirty="0">
                <a:solidFill>
                  <a:srgbClr val="18181C"/>
                </a:solidFill>
              </a:endParaRPr>
            </a:p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    </a:t>
              </a:r>
              <a:r>
                <a:rPr lang="en-US" sz="1600" dirty="0" err="1">
                  <a:solidFill>
                    <a:srgbClr val="18181C"/>
                  </a:solidFill>
                </a:rPr>
                <a:t>mov</a:t>
              </a:r>
              <a:r>
                <a:rPr lang="en-US" sz="1600" dirty="0">
                  <a:solidFill>
                    <a:srgbClr val="18181C"/>
                  </a:solidFill>
                </a:rPr>
                <a:t>	</a:t>
              </a:r>
              <a:r>
                <a:rPr lang="en-US" sz="1600" dirty="0" err="1" smtClean="0">
                  <a:solidFill>
                    <a:srgbClr val="18181C"/>
                  </a:solidFill>
                </a:rPr>
                <a:t>ebx</a:t>
              </a:r>
              <a:r>
                <a:rPr lang="en-US" sz="1600" dirty="0">
                  <a:solidFill>
                    <a:srgbClr val="18181C"/>
                  </a:solidFill>
                </a:rPr>
                <a:t>,[eax+08h]</a:t>
              </a:r>
            </a:p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    </a:t>
              </a:r>
              <a:r>
                <a:rPr lang="en-US" sz="1600" dirty="0" err="1">
                  <a:solidFill>
                    <a:srgbClr val="18181C"/>
                  </a:solidFill>
                </a:rPr>
                <a:t>cmp</a:t>
              </a:r>
              <a:r>
                <a:rPr lang="en-US" sz="1600" dirty="0">
                  <a:solidFill>
                    <a:srgbClr val="18181C"/>
                  </a:solidFill>
                </a:rPr>
                <a:t>	</a:t>
              </a:r>
              <a:r>
                <a:rPr lang="en-US" sz="1600" dirty="0" smtClean="0">
                  <a:solidFill>
                    <a:srgbClr val="18181C"/>
                  </a:solidFill>
                </a:rPr>
                <a:t>ebx,0</a:t>
              </a:r>
              <a:endParaRPr lang="en-US" sz="1600" dirty="0">
                <a:solidFill>
                  <a:srgbClr val="18181C"/>
                </a:solidFill>
              </a:endParaRPr>
            </a:p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    </a:t>
              </a:r>
              <a:r>
                <a:rPr lang="en-US" sz="1600" dirty="0" err="1">
                  <a:solidFill>
                    <a:srgbClr val="18181C"/>
                  </a:solidFill>
                </a:rPr>
                <a:t>jz</a:t>
              </a:r>
              <a:r>
                <a:rPr lang="en-US" sz="1600" dirty="0">
                  <a:solidFill>
                    <a:srgbClr val="18181C"/>
                  </a:solidFill>
                </a:rPr>
                <a:t>	</a:t>
              </a:r>
              <a:r>
                <a:rPr lang="en-US" sz="1600" i="1" dirty="0">
                  <a:solidFill>
                    <a:srgbClr val="18181C"/>
                  </a:solidFill>
                </a:rPr>
                <a:t>loop</a:t>
              </a:r>
            </a:p>
          </p:txBody>
        </p:sp>
        <p:cxnSp>
          <p:nvCxnSpPr>
            <p:cNvPr id="55" name="Straight Arrow Connector 54"/>
            <p:cNvCxnSpPr>
              <a:stCxn id="46" idx="2"/>
              <a:endCxn id="54" idx="0"/>
            </p:cNvCxnSpPr>
            <p:nvPr/>
          </p:nvCxnSpPr>
          <p:spPr>
            <a:xfrm>
              <a:off x="11849100" y="1981201"/>
              <a:ext cx="0" cy="586483"/>
            </a:xfrm>
            <a:prstGeom prst="straightConnector1">
              <a:avLst/>
            </a:prstGeom>
            <a:grpFill/>
            <a:ln w="12700">
              <a:solidFill>
                <a:srgbClr val="18181C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54" idx="2"/>
              <a:endCxn id="47" idx="0"/>
            </p:cNvCxnSpPr>
            <p:nvPr/>
          </p:nvCxnSpPr>
          <p:spPr>
            <a:xfrm>
              <a:off x="11849100" y="4891784"/>
              <a:ext cx="0" cy="705743"/>
            </a:xfrm>
            <a:prstGeom prst="straightConnector1">
              <a:avLst/>
            </a:prstGeom>
            <a:grpFill/>
            <a:ln w="12700">
              <a:solidFill>
                <a:srgbClr val="18181C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0388600" y="5127031"/>
              <a:ext cx="1460500" cy="0"/>
            </a:xfrm>
            <a:prstGeom prst="line">
              <a:avLst/>
            </a:prstGeom>
            <a:grpFill/>
            <a:ln w="12700">
              <a:solidFill>
                <a:srgbClr val="1818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0388600" y="2360613"/>
              <a:ext cx="0" cy="2766418"/>
            </a:xfrm>
            <a:prstGeom prst="line">
              <a:avLst/>
            </a:prstGeom>
            <a:grpFill/>
            <a:ln w="12700">
              <a:solidFill>
                <a:srgbClr val="1818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10388600" y="2360613"/>
              <a:ext cx="1460500" cy="0"/>
            </a:xfrm>
            <a:prstGeom prst="line">
              <a:avLst/>
            </a:prstGeom>
            <a:grpFill/>
            <a:ln w="12700">
              <a:solidFill>
                <a:srgbClr val="1818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usages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3846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Object pointers in the code</a:t>
                </a:r>
              </a:p>
              <a:p>
                <a:pPr lvl="1" algn="l"/>
                <a:r>
                  <a:rPr lang="en-US" i="1" dirty="0" err="1" smtClean="0"/>
                  <a:t>eax</a:t>
                </a:r>
                <a:endParaRPr lang="en-US" i="1" dirty="0" smtClean="0"/>
              </a:p>
              <a:p>
                <a:pPr lvl="1" algn="l"/>
                <a:r>
                  <a:rPr lang="en-US" i="1" dirty="0" err="1" smtClean="0"/>
                  <a:t>ecx</a:t>
                </a:r>
                <a:endParaRPr lang="en-US" i="1" dirty="0" smtClean="0"/>
              </a:p>
              <a:p>
                <a:pPr lvl="1" algn="l"/>
                <a:endParaRPr lang="en-US" i="1" dirty="0" smtClean="0"/>
              </a:p>
              <a:p>
                <a:pPr marL="457200" lvl="1" indent="0" algn="l">
                  <a:buNone/>
                </a:pPr>
                <a:endParaRPr lang="en-US" i="1" dirty="0" smtClean="0"/>
              </a:p>
              <a:p>
                <a:r>
                  <a:rPr lang="en-US" dirty="0"/>
                  <a:t>Track actions on </a:t>
                </a:r>
                <a:r>
                  <a:rPr lang="en-US" dirty="0" smtClean="0"/>
                  <a:t>objects</a:t>
                </a:r>
                <a:endParaRPr lang="en-US" dirty="0"/>
              </a:p>
              <a:p>
                <a:pPr lvl="1"/>
                <a:r>
                  <a:rPr lang="en-US" i="1" dirty="0" err="1" smtClean="0"/>
                  <a:t>eax</a:t>
                </a:r>
                <a:r>
                  <a:rPr lang="en-US" i="1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endParaRPr lang="en-US" b="0" i="1" dirty="0" smtClean="0"/>
              </a:p>
              <a:p>
                <a:pPr lvl="1"/>
                <a:endParaRPr lang="en-US" i="1" dirty="0" smtClean="0"/>
              </a:p>
              <a:p>
                <a:pPr lvl="1"/>
                <a:r>
                  <a:rPr lang="en-US" i="1" dirty="0" err="1" smtClean="0"/>
                  <a:t>ecx</a:t>
                </a:r>
                <a:r>
                  <a:rPr lang="en-US" i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384675"/>
              </a:xfrm>
              <a:blipFill rotWithShape="0">
                <a:blip r:embed="rId4"/>
                <a:stretch>
                  <a:fillRect l="-1391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00924" y="880330"/>
                <a:ext cx="876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𝑒𝑐𝑥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924" y="880330"/>
                <a:ext cx="876300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833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715438" y="1331860"/>
                <a:ext cx="876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𝑒𝑐𝑥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438" y="1331860"/>
                <a:ext cx="876300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699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523124" y="5524014"/>
                <a:ext cx="876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𝑒𝑑𝑥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124" y="5524014"/>
                <a:ext cx="876300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30556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40119" y="3493974"/>
                <a:ext cx="876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119" y="3493974"/>
                <a:ext cx="876300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9028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443294" y="3745926"/>
                <a:ext cx="876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294" y="3745926"/>
                <a:ext cx="876300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1111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284545" y="2662163"/>
                <a:ext cx="876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545" y="2662163"/>
                <a:ext cx="876300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28472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440119" y="2953344"/>
                <a:ext cx="876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119" y="2953344"/>
                <a:ext cx="876300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1111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6200000">
                <a:off x="1979763" y="4544650"/>
                <a:ext cx="4191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400" dirty="0">
                  <a:solidFill>
                    <a:srgbClr val="18181C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979763" y="4544650"/>
                <a:ext cx="419101" cy="461665"/>
              </a:xfrm>
              <a:prstGeom prst="rect">
                <a:avLst/>
              </a:prstGeom>
              <a:blipFill rotWithShape="0">
                <a:blip r:embed="rId12"/>
                <a:stretch>
                  <a:fillRect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/>
          <p:nvPr/>
        </p:nvCxnSpPr>
        <p:spPr>
          <a:xfrm>
            <a:off x="6114260" y="4514969"/>
            <a:ext cx="93660" cy="0"/>
          </a:xfrm>
          <a:prstGeom prst="line">
            <a:avLst/>
          </a:prstGeom>
          <a:ln w="19050">
            <a:solidFill>
              <a:srgbClr val="18181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207920" y="4505543"/>
            <a:ext cx="6284" cy="351895"/>
          </a:xfrm>
          <a:prstGeom prst="line">
            <a:avLst/>
          </a:prstGeom>
          <a:ln w="19050">
            <a:solidFill>
              <a:srgbClr val="18181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2182878" y="4857438"/>
            <a:ext cx="4025042" cy="18207"/>
          </a:xfrm>
          <a:prstGeom prst="line">
            <a:avLst/>
          </a:prstGeom>
          <a:ln w="19050">
            <a:solidFill>
              <a:srgbClr val="18181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32302" y="5779342"/>
            <a:ext cx="4659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936310" y="1159933"/>
            <a:ext cx="4659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507559" y="3042134"/>
            <a:ext cx="4659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939323" y="3295661"/>
            <a:ext cx="4659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941390" y="4019563"/>
            <a:ext cx="4659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529595" y="6212604"/>
            <a:ext cx="1782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18181C"/>
                </a:solidFill>
              </a:rPr>
              <a:t>Win 32-bit x86 assembly</a:t>
            </a:r>
            <a:endParaRPr lang="en-US" sz="1100" dirty="0">
              <a:solidFill>
                <a:srgbClr val="1818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9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65"/>
    </mc:Choice>
    <mc:Fallback xmlns="">
      <p:transition spd="slow" advTm="76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8" grpId="0"/>
      <p:bldP spid="49" grpId="0"/>
      <p:bldP spid="50" grpId="0"/>
      <p:bldP spid="51" grpId="0"/>
      <p:bldP spid="52" grpId="0"/>
      <p:bldP spid="5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</a:t>
            </a:r>
            <a:r>
              <a:rPr lang="en-US" dirty="0" smtClean="0"/>
              <a:t>usages to tracelets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239580" cy="4727575"/>
          </a:xfrm>
        </p:spPr>
        <p:txBody>
          <a:bodyPr>
            <a:normAutofit/>
          </a:bodyPr>
          <a:lstStyle/>
          <a:p>
            <a:r>
              <a:rPr lang="en-US" dirty="0" smtClean="0"/>
              <a:t>Split sequences to </a:t>
            </a:r>
            <a:r>
              <a:rPr lang="en-US" i="1" dirty="0" smtClean="0"/>
              <a:t>tracelets</a:t>
            </a:r>
            <a:endParaRPr lang="en-US" dirty="0" smtClean="0"/>
          </a:p>
          <a:p>
            <a:pPr lvl="1"/>
            <a:r>
              <a:rPr lang="en-US" smtClean="0"/>
              <a:t>Subsequences of fixed-length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Exhaustively repeat loops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12</a:t>
            </a:fld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260850" y="4312682"/>
            <a:ext cx="622300" cy="7874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18181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8181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0658" y="4337050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8181C"/>
                </a:solidFill>
              </a:rPr>
              <a:t>Split to length 5</a:t>
            </a:r>
            <a:endParaRPr lang="en-US" dirty="0">
              <a:solidFill>
                <a:srgbClr val="18181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03382" y="5228957"/>
                <a:ext cx="42957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d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18181C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82" y="5228957"/>
                <a:ext cx="429572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03382" y="5695378"/>
                <a:ext cx="40930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d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18181C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82" y="5695378"/>
                <a:ext cx="409304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939544" y="5228957"/>
                <a:ext cx="40868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d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18181C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544" y="5228957"/>
                <a:ext cx="408682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936433" y="5695378"/>
                <a:ext cx="40930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d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18181C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433" y="5695378"/>
                <a:ext cx="409304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04801" y="5226392"/>
            <a:ext cx="193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8181C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18181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8181C"/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57750" y="5226392"/>
            <a:ext cx="193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8181C"/>
                </a:solidFill>
              </a:rPr>
              <a:t> 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18181C"/>
              </a:solidFill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8181C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633" y="3855075"/>
                <a:ext cx="91208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d>
                      <m:r>
                        <a:rPr lang="en-US" sz="2000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d>
                      <m:r>
                        <a:rPr lang="en-US" sz="2000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 smtClean="0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18181C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18181C"/>
                          </a:solidFill>
                          <a:latin typeface="Cambria Math" panose="02040503050406030204" pitchFamily="18" charset="0"/>
                        </a:rPr>
                        <m:t>→ …</m:t>
                      </m:r>
                    </m:oMath>
                  </m:oMathPara>
                </a14:m>
                <a:endParaRPr lang="en-US" sz="2000" dirty="0">
                  <a:solidFill>
                    <a:srgbClr val="18181C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" y="3855075"/>
                <a:ext cx="9120830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000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62"/>
    </mc:Choice>
    <mc:Fallback xmlns="">
      <p:transition spd="slow" advTm="4176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the tracelets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00718" cy="4622800"/>
          </a:xfrm>
        </p:spPr>
        <p:txBody>
          <a:bodyPr>
            <a:normAutofit/>
          </a:bodyPr>
          <a:lstStyle/>
          <a:p>
            <a:r>
              <a:rPr lang="en-US" dirty="0" smtClean="0"/>
              <a:t>Track </a:t>
            </a:r>
            <a:r>
              <a:rPr lang="en-US" dirty="0"/>
              <a:t>objects and actions </a:t>
            </a:r>
            <a:r>
              <a:rPr lang="en-US" dirty="0" smtClean="0"/>
              <a:t>statically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symbolic execution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Represent objects as sets of tracelets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32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06"/>
    </mc:Choice>
    <mc:Fallback xmlns="">
      <p:transition spd="slow" advTm="45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27" y="4509731"/>
            <a:ext cx="1987551" cy="1987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3435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Statistical Language Models (SLMs)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4466" y="1825625"/>
                <a:ext cx="8524568" cy="4622800"/>
              </a:xfrm>
            </p:spPr>
            <p:txBody>
              <a:bodyPr>
                <a:normAutofit/>
              </a:bodyPr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dirty="0" smtClean="0"/>
                  <a:t>Given a language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 smtClean="0"/>
                  <a:t> with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, an </a:t>
                </a:r>
                <a:r>
                  <a:rPr lang="en-US" dirty="0"/>
                  <a:t>SLM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and sentence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the </a:t>
                </a:r>
                <a:r>
                  <a:rPr lang="en-US"/>
                  <a:t>probability </a:t>
                </a:r>
                <a:r>
                  <a:rPr lang="en-US" smtClean="0"/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originating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smtClean="0"/>
                  <a:t>For </a:t>
                </a:r>
                <a:r>
                  <a:rPr lang="en-US" sz="2400" dirty="0" smtClean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𝐸𝑛𝑔𝑙𝑖𝑠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am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giving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this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talk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𝐸𝑛𝑔𝑙𝑖𝑠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this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talk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giving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am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𝑌𝑜𝑑𝑎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am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giving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this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talk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𝑌𝑜𝑑𝑎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this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talk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giving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am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4466" y="1825625"/>
                <a:ext cx="8524568" cy="4622800"/>
              </a:xfrm>
              <a:blipFill rotWithShape="0">
                <a:blip r:embed="rId5"/>
                <a:stretch>
                  <a:fillRect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83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826"/>
    </mc:Choice>
    <mc:Fallback xmlns="">
      <p:transition spd="slow" advTm="94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778000" y="2929833"/>
                <a:ext cx="3568700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am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giving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this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talk</m:t>
                    </m:r>
                  </m:oMath>
                </a14:m>
                <a:r>
                  <a:rPr lang="en-US" sz="2800" dirty="0" smtClean="0">
                    <a:solidFill>
                      <a:srgbClr val="18181C"/>
                    </a:solidFill>
                  </a:rPr>
                  <a:t>”</a:t>
                </a:r>
                <a:endParaRPr lang="en-US" sz="2800" dirty="0">
                  <a:solidFill>
                    <a:srgbClr val="18181C"/>
                  </a:solidFill>
                </a:endParaRPr>
              </a:p>
              <a:p>
                <a:endParaRPr lang="en-US" sz="2800" dirty="0">
                  <a:solidFill>
                    <a:srgbClr val="18181C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0" y="2929833"/>
                <a:ext cx="3568700" cy="861774"/>
              </a:xfrm>
              <a:prstGeom prst="rect">
                <a:avLst/>
              </a:prstGeom>
              <a:blipFill rotWithShape="0">
                <a:blip r:embed="rId4"/>
                <a:stretch>
                  <a:fillRect t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34350" cy="46228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N</a:t>
            </a:r>
            <a:r>
              <a:rPr lang="en-US" dirty="0"/>
              <a:t>-gram models</a:t>
            </a:r>
          </a:p>
          <a:p>
            <a:pPr lvl="1"/>
            <a:r>
              <a:rPr lang="en-US" dirty="0"/>
              <a:t>Sentences </a:t>
            </a:r>
            <a:r>
              <a:rPr lang="en-US" dirty="0" smtClean="0"/>
              <a:t>of </a:t>
            </a:r>
            <a:r>
              <a:rPr lang="en-US" dirty="0"/>
              <a:t>length </a:t>
            </a:r>
            <a:r>
              <a:rPr lang="en-US" i="1" dirty="0" smtClean="0"/>
              <a:t>n</a:t>
            </a:r>
            <a:endParaRPr lang="en-US" i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Variable-order </a:t>
            </a:r>
            <a:r>
              <a:rPr lang="en-US" i="1" dirty="0"/>
              <a:t>n</a:t>
            </a:r>
            <a:r>
              <a:rPr lang="en-US" dirty="0"/>
              <a:t>-gram models</a:t>
            </a:r>
          </a:p>
          <a:p>
            <a:pPr lvl="1"/>
            <a:r>
              <a:rPr lang="en-US" dirty="0"/>
              <a:t>Let the data determine the order</a:t>
            </a:r>
          </a:p>
          <a:p>
            <a:pPr lvl="2"/>
            <a:r>
              <a:rPr lang="en-US" dirty="0"/>
              <a:t>Use high order when possible, lower order otherwise</a:t>
            </a:r>
          </a:p>
          <a:p>
            <a:endParaRPr lang="en-US" sz="4800" dirty="0"/>
          </a:p>
          <a:p>
            <a:r>
              <a:rPr lang="en-US" dirty="0"/>
              <a:t>In our setting:</a:t>
            </a:r>
          </a:p>
          <a:p>
            <a:pPr lvl="1"/>
            <a:r>
              <a:rPr lang="en-US" dirty="0"/>
              <a:t>Alphabet := set </a:t>
            </a:r>
            <a:r>
              <a:rPr lang="en-US" dirty="0" smtClean="0"/>
              <a:t>of </a:t>
            </a:r>
            <a:r>
              <a:rPr lang="en-US" dirty="0"/>
              <a:t>all single actions</a:t>
            </a:r>
          </a:p>
          <a:p>
            <a:pPr lvl="1"/>
            <a:r>
              <a:rPr lang="en-US" dirty="0"/>
              <a:t>Sentences := tracelets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17086" y="2665049"/>
            <a:ext cx="1478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18181C"/>
                </a:solidFill>
              </a:rPr>
              <a:t>bi</a:t>
            </a:r>
            <a:r>
              <a:rPr lang="en-US" dirty="0" smtClean="0">
                <a:solidFill>
                  <a:srgbClr val="18181C"/>
                </a:solidFill>
              </a:rPr>
              <a:t>-grams</a:t>
            </a:r>
          </a:p>
          <a:p>
            <a:pPr algn="ctr"/>
            <a:r>
              <a:rPr lang="en-US" dirty="0" smtClean="0">
                <a:solidFill>
                  <a:srgbClr val="18181C"/>
                </a:solidFill>
              </a:rPr>
              <a:t/>
            </a:r>
            <a:br>
              <a:rPr lang="en-US" dirty="0" smtClean="0">
                <a:solidFill>
                  <a:srgbClr val="18181C"/>
                </a:solidFill>
              </a:rPr>
            </a:br>
            <a:endParaRPr lang="en-US" i="1" dirty="0">
              <a:solidFill>
                <a:srgbClr val="18181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34350" cy="1325563"/>
          </a:xfrm>
        </p:spPr>
        <p:txBody>
          <a:bodyPr/>
          <a:lstStyle/>
          <a:p>
            <a:r>
              <a:rPr lang="en-US" dirty="0"/>
              <a:t>Variable-order Markov models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15</a:t>
            </a:fld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5194300" y="2951024"/>
            <a:ext cx="1216023" cy="33242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18181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8181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410323" y="2511874"/>
                <a:ext cx="34777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am</m:t>
                    </m:r>
                    <m:r>
                      <a:rPr lang="en-US" b="0" i="1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b="0" i="0" dirty="0" smtClean="0">
                  <a:solidFill>
                    <a:srgbClr val="18181C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am</m:t>
                    </m:r>
                    <m:r>
                      <m:rPr>
                        <m:nor/>
                      </m:rPr>
                      <a:rPr lang="en-US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giving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dirty="0">
                  <a:solidFill>
                    <a:srgbClr val="18181C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gi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ving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this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dirty="0">
                  <a:solidFill>
                    <a:srgbClr val="18181C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this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talk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18181C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dirty="0">
                  <a:solidFill>
                    <a:srgbClr val="18181C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323" y="2511874"/>
                <a:ext cx="3477799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228" t="-508" b="-4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1781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46"/>
    </mc:Choice>
    <mc:Fallback xmlns="">
      <p:transition spd="slow" advTm="6414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962901" cy="50323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Prediction by Partial Match (PPM)</a:t>
                </a:r>
              </a:p>
              <a:p>
                <a:pPr lvl="1"/>
                <a:r>
                  <a:rPr lang="en-US" sz="2000" dirty="0"/>
                  <a:t>Originally for compression, useful for prediction</a:t>
                </a:r>
              </a:p>
              <a:p>
                <a:endParaRPr lang="en-US" dirty="0"/>
              </a:p>
              <a:p>
                <a:r>
                  <a:rPr lang="en-US" sz="2400" dirty="0"/>
                  <a:t>Given sentence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”</a:t>
                </a:r>
              </a:p>
              <a:p>
                <a:r>
                  <a:rPr lang="en-US" sz="2400" i="1" dirty="0"/>
                  <a:t>n</a:t>
                </a:r>
                <a:r>
                  <a:rPr lang="en-US" sz="2400" dirty="0"/>
                  <a:t>-grams </a:t>
                </a:r>
                <a:r>
                  <a:rPr lang="en-US" sz="2400" i="1" dirty="0"/>
                  <a:t>(n</a:t>
                </a:r>
                <a:r>
                  <a:rPr lang="en-US" sz="2400" dirty="0"/>
                  <a:t>=3)</a:t>
                </a:r>
                <a:r>
                  <a:rPr lang="en-US" sz="2400" i="1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algn="ctr"/>
                <a:endParaRPr lang="en-US" dirty="0" smtClean="0"/>
              </a:p>
              <a:p>
                <a:r>
                  <a:rPr lang="en-US" sz="2200" dirty="0" smtClean="0"/>
                  <a:t>In </a:t>
                </a:r>
                <a:r>
                  <a:rPr lang="en-US" sz="2200" dirty="0"/>
                  <a:t>practice a small probability is reserved for the smoothing and back-off mechanism</a:t>
                </a:r>
              </a:p>
              <a:p>
                <a:endParaRPr lang="en-US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lvl="2"/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962901" cy="5032376"/>
              </a:xfrm>
              <a:blipFill rotWithShape="0">
                <a:blip r:embed="rId4"/>
                <a:stretch>
                  <a:fillRect l="-995" t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34350" cy="1325563"/>
          </a:xfrm>
        </p:spPr>
        <p:txBody>
          <a:bodyPr/>
          <a:lstStyle/>
          <a:p>
            <a:r>
              <a:rPr lang="en-US" dirty="0" smtClean="0"/>
              <a:t>Training the models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323304" y="5004837"/>
                <a:ext cx="21098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304" y="5004837"/>
                <a:ext cx="2109848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5033818" y="2873462"/>
            <a:ext cx="3980811" cy="3176477"/>
            <a:chOff x="4492875" y="2400414"/>
            <a:chExt cx="3395796" cy="2709667"/>
          </a:xfrm>
          <a:solidFill>
            <a:srgbClr val="FFFFFF"/>
          </a:solidFill>
        </p:grpSpPr>
        <p:grpSp>
          <p:nvGrpSpPr>
            <p:cNvPr id="94" name="Group 93"/>
            <p:cNvGrpSpPr/>
            <p:nvPr/>
          </p:nvGrpSpPr>
          <p:grpSpPr>
            <a:xfrm>
              <a:off x="4492875" y="3148831"/>
              <a:ext cx="634333" cy="449874"/>
              <a:chOff x="1682923" y="1512822"/>
              <a:chExt cx="634333" cy="449874"/>
            </a:xfrm>
            <a:grpFill/>
          </p:grpSpPr>
          <p:sp>
            <p:nvSpPr>
              <p:cNvPr id="217" name="Oval 216"/>
              <p:cNvSpPr/>
              <p:nvPr/>
            </p:nvSpPr>
            <p:spPr>
              <a:xfrm>
                <a:off x="1729527" y="1515942"/>
                <a:ext cx="541127" cy="446754"/>
              </a:xfrm>
              <a:prstGeom prst="ellipse">
                <a:avLst/>
              </a:prstGeom>
              <a:grpFill/>
              <a:ln>
                <a:solidFill>
                  <a:srgbClr val="18181C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 sz="2400">
                  <a:solidFill>
                    <a:srgbClr val="18181C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8" name="Rectangle 217"/>
                  <p:cNvSpPr/>
                  <p:nvPr/>
                </p:nvSpPr>
                <p:spPr>
                  <a:xfrm>
                    <a:off x="1682923" y="1512822"/>
                    <a:ext cx="634333" cy="37190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he-IL" sz="1050" dirty="0" smtClean="0">
                        <a:solidFill>
                          <a:srgbClr val="18181C"/>
                        </a:solidFill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18181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oMath>
                    </a14:m>
                    <a:endParaRPr lang="he-IL" dirty="0">
                      <a:solidFill>
                        <a:srgbClr val="18181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8" name="Rectangle 2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82923" y="1512822"/>
                    <a:ext cx="634333" cy="37190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1111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5" name="Group 94"/>
            <p:cNvGrpSpPr/>
            <p:nvPr/>
          </p:nvGrpSpPr>
          <p:grpSpPr>
            <a:xfrm>
              <a:off x="5397006" y="2400414"/>
              <a:ext cx="2491665" cy="2709667"/>
              <a:chOff x="5318138" y="1835925"/>
              <a:chExt cx="2491665" cy="2709667"/>
            </a:xfrm>
            <a:grpFill/>
          </p:grpSpPr>
          <p:grpSp>
            <p:nvGrpSpPr>
              <p:cNvPr id="148" name="Group 147"/>
              <p:cNvGrpSpPr/>
              <p:nvPr/>
            </p:nvGrpSpPr>
            <p:grpSpPr>
              <a:xfrm>
                <a:off x="5325074" y="1835925"/>
                <a:ext cx="2484729" cy="1052341"/>
                <a:chOff x="5325074" y="1835925"/>
                <a:chExt cx="2484729" cy="1052341"/>
              </a:xfrm>
              <a:grpFill/>
            </p:grpSpPr>
            <p:grpSp>
              <p:nvGrpSpPr>
                <p:cNvPr id="187" name="Group 186"/>
                <p:cNvGrpSpPr/>
                <p:nvPr/>
              </p:nvGrpSpPr>
              <p:grpSpPr>
                <a:xfrm>
                  <a:off x="5359525" y="1835925"/>
                  <a:ext cx="2450278" cy="450878"/>
                  <a:chOff x="5058770" y="2379304"/>
                  <a:chExt cx="2450278" cy="450878"/>
                </a:xfrm>
                <a:grpFill/>
              </p:grpSpPr>
              <p:sp>
                <p:nvSpPr>
                  <p:cNvPr id="203" name="TextBox 202"/>
                  <p:cNvSpPr txBox="1"/>
                  <p:nvPr/>
                </p:nvSpPr>
                <p:spPr>
                  <a:xfrm>
                    <a:off x="5713914" y="2393686"/>
                    <a:ext cx="447871" cy="2570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18181C"/>
                        </a:solidFill>
                      </a:rPr>
                      <a:t>1</a:t>
                    </a:r>
                  </a:p>
                </p:txBody>
              </p:sp>
              <p:cxnSp>
                <p:nvCxnSpPr>
                  <p:cNvPr id="204" name="Straight Arrow Connector 203"/>
                  <p:cNvCxnSpPr/>
                  <p:nvPr/>
                </p:nvCxnSpPr>
                <p:spPr>
                  <a:xfrm flipV="1">
                    <a:off x="5616635" y="2603261"/>
                    <a:ext cx="368027" cy="1242"/>
                  </a:xfrm>
                  <a:prstGeom prst="straightConnector1">
                    <a:avLst/>
                  </a:prstGeom>
                  <a:grpFill/>
                  <a:ln>
                    <a:solidFill>
                      <a:srgbClr val="18181C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" name="Group 204"/>
                  <p:cNvGrpSpPr/>
                  <p:nvPr/>
                </p:nvGrpSpPr>
                <p:grpSpPr>
                  <a:xfrm>
                    <a:off x="5941803" y="2379304"/>
                    <a:ext cx="1567245" cy="450298"/>
                    <a:chOff x="6004592" y="3035055"/>
                    <a:chExt cx="1567245" cy="450298"/>
                  </a:xfrm>
                  <a:grpFill/>
                </p:grpSpPr>
                <p:grpSp>
                  <p:nvGrpSpPr>
                    <p:cNvPr id="209" name="Group 208"/>
                    <p:cNvGrpSpPr/>
                    <p:nvPr/>
                  </p:nvGrpSpPr>
                  <p:grpSpPr>
                    <a:xfrm>
                      <a:off x="6004592" y="3038599"/>
                      <a:ext cx="634333" cy="446754"/>
                      <a:chOff x="3717131" y="3390900"/>
                      <a:chExt cx="634333" cy="446754"/>
                    </a:xfrm>
                    <a:grpFill/>
                  </p:grpSpPr>
                  <p:sp>
                    <p:nvSpPr>
                      <p:cNvPr id="215" name="Oval 214"/>
                      <p:cNvSpPr/>
                      <p:nvPr/>
                    </p:nvSpPr>
                    <p:spPr>
                      <a:xfrm>
                        <a:off x="3762373" y="3390900"/>
                        <a:ext cx="541127" cy="446754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18181C"/>
                        </a:solidFill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 sz="2400">
                          <a:solidFill>
                            <a:srgbClr val="18181C"/>
                          </a:solidFill>
                        </a:endParaRPr>
                      </a:p>
                    </p:txBody>
                  </p:sp>
                  <p:sp>
                    <p:nvSpPr>
                      <p:cNvPr id="216" name="Rectangle 215"/>
                      <p:cNvSpPr/>
                      <p:nvPr/>
                    </p:nvSpPr>
                    <p:spPr>
                      <a:xfrm>
                        <a:off x="3717131" y="3437177"/>
                        <a:ext cx="634333" cy="371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 sz="2000" dirty="0">
                          <a:solidFill>
                            <a:srgbClr val="18181C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10" name="Group 209"/>
                    <p:cNvGrpSpPr/>
                    <p:nvPr/>
                  </p:nvGrpSpPr>
                  <p:grpSpPr>
                    <a:xfrm>
                      <a:off x="6937504" y="3035055"/>
                      <a:ext cx="634333" cy="446754"/>
                      <a:chOff x="3739529" y="3390900"/>
                      <a:chExt cx="634333" cy="446754"/>
                    </a:xfrm>
                    <a:grpFill/>
                  </p:grpSpPr>
                  <p:sp>
                    <p:nvSpPr>
                      <p:cNvPr id="213" name="Oval 212"/>
                      <p:cNvSpPr/>
                      <p:nvPr/>
                    </p:nvSpPr>
                    <p:spPr>
                      <a:xfrm>
                        <a:off x="3762373" y="3390900"/>
                        <a:ext cx="541127" cy="446754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18181C"/>
                        </a:solidFill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 sz="2400">
                          <a:solidFill>
                            <a:srgbClr val="18181C"/>
                          </a:solidFill>
                        </a:endParaRP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14" name="Rectangle 213"/>
                          <p:cNvSpPr/>
                          <p:nvPr/>
                        </p:nvSpPr>
                        <p:spPr>
                          <a:xfrm>
                            <a:off x="3739529" y="3414780"/>
                            <a:ext cx="634333" cy="3719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rgbClr val="18181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18181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18181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he-IL" sz="2000" dirty="0">
                              <a:solidFill>
                                <a:srgbClr val="18181C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14" name="Rectangle 213"/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739529" y="3414780"/>
                            <a:ext cx="634333" cy="371902"/>
                          </a:xfrm>
                          <a:prstGeom prst="rect">
                            <a:avLst/>
                          </a:prstGeom>
                          <a:blipFill rotWithShape="0">
                            <a:blip r:embed="rId7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211" name="Straight Arrow Connector 210"/>
                    <p:cNvCxnSpPr>
                      <a:endCxn id="213" idx="2"/>
                    </p:cNvCxnSpPr>
                    <p:nvPr/>
                  </p:nvCxnSpPr>
                  <p:spPr>
                    <a:xfrm flipV="1">
                      <a:off x="6592321" y="3258432"/>
                      <a:ext cx="368027" cy="1242"/>
                    </a:xfrm>
                    <a:prstGeom prst="straightConnector1">
                      <a:avLst/>
                    </a:prstGeom>
                    <a:grpFill/>
                    <a:ln>
                      <a:solidFill>
                        <a:srgbClr val="18181C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2" name="TextBox 211"/>
                    <p:cNvSpPr txBox="1"/>
                    <p:nvPr/>
                  </p:nvSpPr>
                  <p:spPr>
                    <a:xfrm>
                      <a:off x="6708567" y="3040620"/>
                      <a:ext cx="447871" cy="2570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1">
                      <a:spAutoFit/>
                    </a:bodyPr>
                    <a:lstStyle/>
                    <a:p>
                      <a:r>
                        <a:rPr lang="en-US" sz="1600" dirty="0" smtClean="0">
                          <a:solidFill>
                            <a:srgbClr val="18181C"/>
                          </a:solidFill>
                        </a:rPr>
                        <a:t>1</a:t>
                      </a:r>
                    </a:p>
                  </p:txBody>
                </p:sp>
              </p:grpSp>
              <p:grpSp>
                <p:nvGrpSpPr>
                  <p:cNvPr id="206" name="Group 205"/>
                  <p:cNvGrpSpPr/>
                  <p:nvPr/>
                </p:nvGrpSpPr>
                <p:grpSpPr>
                  <a:xfrm>
                    <a:off x="5058770" y="2383428"/>
                    <a:ext cx="634333" cy="446754"/>
                    <a:chOff x="3746995" y="3390900"/>
                    <a:chExt cx="634333" cy="446754"/>
                  </a:xfrm>
                  <a:grpFill/>
                </p:grpSpPr>
                <p:sp>
                  <p:nvSpPr>
                    <p:cNvPr id="207" name="Oval 206"/>
                    <p:cNvSpPr/>
                    <p:nvPr/>
                  </p:nvSpPr>
                  <p:spPr>
                    <a:xfrm>
                      <a:off x="3762373" y="3390900"/>
                      <a:ext cx="541127" cy="446754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18181C"/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400">
                        <a:solidFill>
                          <a:srgbClr val="18181C"/>
                        </a:solidFill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08" name="Rectangle 207"/>
                        <p:cNvSpPr/>
                        <p:nvPr/>
                      </p:nvSpPr>
                      <p:spPr>
                        <a:xfrm>
                          <a:off x="3746995" y="3407315"/>
                          <a:ext cx="634333" cy="3719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18181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18181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18181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2000" dirty="0">
                            <a:solidFill>
                              <a:srgbClr val="18181C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08" name="Rectangle 207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746995" y="3407315"/>
                          <a:ext cx="634333" cy="371902"/>
                        </a:xfrm>
                        <a:prstGeom prst="rect">
                          <a:avLst/>
                        </a:prstGeom>
                        <a:blipFill rotWithShape="0">
                          <a:blip r:embed="rId8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188" name="Group 187"/>
                <p:cNvGrpSpPr/>
                <p:nvPr/>
              </p:nvGrpSpPr>
              <p:grpSpPr>
                <a:xfrm>
                  <a:off x="5325074" y="2437388"/>
                  <a:ext cx="2480142" cy="450878"/>
                  <a:chOff x="5028906" y="2379304"/>
                  <a:chExt cx="2480142" cy="450878"/>
                </a:xfrm>
                <a:grpFill/>
              </p:grpSpPr>
              <p:sp>
                <p:nvSpPr>
                  <p:cNvPr id="189" name="TextBox 188"/>
                  <p:cNvSpPr txBox="1"/>
                  <p:nvPr/>
                </p:nvSpPr>
                <p:spPr>
                  <a:xfrm>
                    <a:off x="5713914" y="2393686"/>
                    <a:ext cx="447871" cy="2570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18181C"/>
                        </a:solidFill>
                      </a:rPr>
                      <a:t>1</a:t>
                    </a:r>
                  </a:p>
                </p:txBody>
              </p:sp>
              <p:cxnSp>
                <p:nvCxnSpPr>
                  <p:cNvPr id="190" name="Straight Arrow Connector 189"/>
                  <p:cNvCxnSpPr/>
                  <p:nvPr/>
                </p:nvCxnSpPr>
                <p:spPr>
                  <a:xfrm flipV="1">
                    <a:off x="5616635" y="2603261"/>
                    <a:ext cx="368027" cy="1242"/>
                  </a:xfrm>
                  <a:prstGeom prst="straightConnector1">
                    <a:avLst/>
                  </a:prstGeom>
                  <a:grpFill/>
                  <a:ln>
                    <a:solidFill>
                      <a:srgbClr val="18181C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1" name="Group 190"/>
                  <p:cNvGrpSpPr/>
                  <p:nvPr/>
                </p:nvGrpSpPr>
                <p:grpSpPr>
                  <a:xfrm>
                    <a:off x="5964201" y="2379304"/>
                    <a:ext cx="1544847" cy="450298"/>
                    <a:chOff x="6026990" y="3035055"/>
                    <a:chExt cx="1544847" cy="450298"/>
                  </a:xfrm>
                  <a:grpFill/>
                </p:grpSpPr>
                <p:grpSp>
                  <p:nvGrpSpPr>
                    <p:cNvPr id="195" name="Group 194"/>
                    <p:cNvGrpSpPr/>
                    <p:nvPr/>
                  </p:nvGrpSpPr>
                  <p:grpSpPr>
                    <a:xfrm>
                      <a:off x="6026990" y="3038599"/>
                      <a:ext cx="634333" cy="446754"/>
                      <a:chOff x="3739529" y="3390900"/>
                      <a:chExt cx="634333" cy="446754"/>
                    </a:xfrm>
                    <a:grpFill/>
                  </p:grpSpPr>
                  <p:sp>
                    <p:nvSpPr>
                      <p:cNvPr id="201" name="Oval 200"/>
                      <p:cNvSpPr/>
                      <p:nvPr/>
                    </p:nvSpPr>
                    <p:spPr>
                      <a:xfrm>
                        <a:off x="3762373" y="3390900"/>
                        <a:ext cx="541127" cy="446754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18181C"/>
                        </a:solidFill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 sz="2400">
                          <a:solidFill>
                            <a:srgbClr val="18181C"/>
                          </a:solidFill>
                        </a:endParaRP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02" name="Rectangle 201"/>
                          <p:cNvSpPr/>
                          <p:nvPr/>
                        </p:nvSpPr>
                        <p:spPr>
                          <a:xfrm>
                            <a:off x="3739529" y="3414780"/>
                            <a:ext cx="634333" cy="3719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rgbClr val="18181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18181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18181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he-IL" sz="2000" dirty="0">
                              <a:solidFill>
                                <a:srgbClr val="18181C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02" name="Rectangle 201"/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739529" y="3414780"/>
                            <a:ext cx="634333" cy="371902"/>
                          </a:xfrm>
                          <a:prstGeom prst="rect">
                            <a:avLst/>
                          </a:prstGeom>
                          <a:blipFill rotWithShape="0">
                            <a:blip r:embed="rId9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grpSp>
                  <p:nvGrpSpPr>
                    <p:cNvPr id="196" name="Group 195"/>
                    <p:cNvGrpSpPr/>
                    <p:nvPr/>
                  </p:nvGrpSpPr>
                  <p:grpSpPr>
                    <a:xfrm>
                      <a:off x="6937504" y="3035055"/>
                      <a:ext cx="634333" cy="446754"/>
                      <a:chOff x="3739529" y="3390900"/>
                      <a:chExt cx="634333" cy="446754"/>
                    </a:xfrm>
                    <a:grpFill/>
                  </p:grpSpPr>
                  <p:sp>
                    <p:nvSpPr>
                      <p:cNvPr id="199" name="Oval 198"/>
                      <p:cNvSpPr/>
                      <p:nvPr/>
                    </p:nvSpPr>
                    <p:spPr>
                      <a:xfrm>
                        <a:off x="3762373" y="3390900"/>
                        <a:ext cx="541127" cy="446754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18181C"/>
                        </a:solidFill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 sz="2400">
                          <a:solidFill>
                            <a:srgbClr val="18181C"/>
                          </a:solidFill>
                        </a:endParaRP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00" name="Rectangle 199"/>
                          <p:cNvSpPr/>
                          <p:nvPr/>
                        </p:nvSpPr>
                        <p:spPr>
                          <a:xfrm>
                            <a:off x="3739529" y="3399849"/>
                            <a:ext cx="634333" cy="3719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rgbClr val="18181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18181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18181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he-IL" sz="2000" dirty="0">
                              <a:solidFill>
                                <a:srgbClr val="18181C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00" name="Rectangle 199"/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739529" y="3399849"/>
                            <a:ext cx="634333" cy="371902"/>
                          </a:xfrm>
                          <a:prstGeom prst="rect">
                            <a:avLst/>
                          </a:prstGeom>
                          <a:blipFill rotWithShape="0">
                            <a:blip r:embed="rId10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197" name="Straight Arrow Connector 196"/>
                    <p:cNvCxnSpPr>
                      <a:endCxn id="199" idx="2"/>
                    </p:cNvCxnSpPr>
                    <p:nvPr/>
                  </p:nvCxnSpPr>
                  <p:spPr>
                    <a:xfrm flipV="1">
                      <a:off x="6592321" y="3258432"/>
                      <a:ext cx="368027" cy="1242"/>
                    </a:xfrm>
                    <a:prstGeom prst="straightConnector1">
                      <a:avLst/>
                    </a:prstGeom>
                    <a:grpFill/>
                    <a:ln>
                      <a:solidFill>
                        <a:srgbClr val="18181C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8" name="TextBox 197"/>
                    <p:cNvSpPr txBox="1"/>
                    <p:nvPr/>
                  </p:nvSpPr>
                  <p:spPr>
                    <a:xfrm>
                      <a:off x="6708567" y="3040620"/>
                      <a:ext cx="447871" cy="2570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1">
                      <a:spAutoFit/>
                    </a:bodyPr>
                    <a:lstStyle/>
                    <a:p>
                      <a:r>
                        <a:rPr lang="en-US" sz="1600" dirty="0" smtClean="0">
                          <a:solidFill>
                            <a:srgbClr val="18181C"/>
                          </a:solidFill>
                        </a:rPr>
                        <a:t>1</a:t>
                      </a:r>
                    </a:p>
                  </p:txBody>
                </p:sp>
              </p:grpSp>
              <p:grpSp>
                <p:nvGrpSpPr>
                  <p:cNvPr id="192" name="Group 191"/>
                  <p:cNvGrpSpPr/>
                  <p:nvPr/>
                </p:nvGrpSpPr>
                <p:grpSpPr>
                  <a:xfrm>
                    <a:off x="5028906" y="2383428"/>
                    <a:ext cx="634333" cy="446754"/>
                    <a:chOff x="3717131" y="3390900"/>
                    <a:chExt cx="634333" cy="446754"/>
                  </a:xfrm>
                  <a:grpFill/>
                </p:grpSpPr>
                <p:sp>
                  <p:nvSpPr>
                    <p:cNvPr id="193" name="Oval 192"/>
                    <p:cNvSpPr/>
                    <p:nvPr/>
                  </p:nvSpPr>
                  <p:spPr>
                    <a:xfrm>
                      <a:off x="3762373" y="3390900"/>
                      <a:ext cx="541127" cy="446754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18181C"/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400">
                        <a:solidFill>
                          <a:srgbClr val="18181C"/>
                        </a:solidFill>
                      </a:endParaRPr>
                    </a:p>
                  </p:txBody>
                </p:sp>
                <p:sp>
                  <p:nvSpPr>
                    <p:cNvPr id="194" name="Rectangle 193"/>
                    <p:cNvSpPr/>
                    <p:nvPr/>
                  </p:nvSpPr>
                  <p:spPr>
                    <a:xfrm>
                      <a:off x="3717131" y="3437177"/>
                      <a:ext cx="634333" cy="3719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000" dirty="0">
                        <a:solidFill>
                          <a:srgbClr val="18181C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50" name="Group 149"/>
              <p:cNvGrpSpPr/>
              <p:nvPr/>
            </p:nvGrpSpPr>
            <p:grpSpPr>
              <a:xfrm>
                <a:off x="5318138" y="2985864"/>
                <a:ext cx="2427880" cy="1559728"/>
                <a:chOff x="5318138" y="4252689"/>
                <a:chExt cx="2427880" cy="1559728"/>
              </a:xfrm>
              <a:grpFill/>
            </p:grpSpPr>
            <p:sp>
              <p:nvSpPr>
                <p:cNvPr id="151" name="TextBox 150"/>
                <p:cNvSpPr txBox="1"/>
                <p:nvPr/>
              </p:nvSpPr>
              <p:spPr>
                <a:xfrm>
                  <a:off x="5706892" y="4374997"/>
                  <a:ext cx="547870" cy="2570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18181C"/>
                      </a:solidFill>
                    </a:rPr>
                    <a:t>0.33</a:t>
                  </a:r>
                </a:p>
              </p:txBody>
            </p:sp>
            <p:cxnSp>
              <p:nvCxnSpPr>
                <p:cNvPr id="152" name="Straight Arrow Connector 151"/>
                <p:cNvCxnSpPr>
                  <a:stCxn id="185" idx="6"/>
                  <a:endCxn id="175" idx="2"/>
                </p:cNvCxnSpPr>
                <p:nvPr/>
              </p:nvCxnSpPr>
              <p:spPr>
                <a:xfrm>
                  <a:off x="5874643" y="4869264"/>
                  <a:ext cx="371770" cy="428045"/>
                </a:xfrm>
                <a:prstGeom prst="straightConnector1">
                  <a:avLst/>
                </a:prstGeom>
                <a:grpFill/>
                <a:ln>
                  <a:solidFill>
                    <a:srgbClr val="18181C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3" name="Group 152"/>
                <p:cNvGrpSpPr/>
                <p:nvPr/>
              </p:nvGrpSpPr>
              <p:grpSpPr>
                <a:xfrm>
                  <a:off x="5318138" y="4639905"/>
                  <a:ext cx="634333" cy="452736"/>
                  <a:chOff x="3746995" y="3384918"/>
                  <a:chExt cx="634333" cy="452736"/>
                </a:xfrm>
                <a:grpFill/>
              </p:grpSpPr>
              <p:sp>
                <p:nvSpPr>
                  <p:cNvPr id="185" name="Oval 184"/>
                  <p:cNvSpPr/>
                  <p:nvPr/>
                </p:nvSpPr>
                <p:spPr>
                  <a:xfrm>
                    <a:off x="3762373" y="3390900"/>
                    <a:ext cx="541127" cy="446754"/>
                  </a:xfrm>
                  <a:prstGeom prst="ellipse">
                    <a:avLst/>
                  </a:prstGeom>
                  <a:grpFill/>
                  <a:ln>
                    <a:solidFill>
                      <a:srgbClr val="18181C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2400">
                      <a:solidFill>
                        <a:srgbClr val="18181C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6" name="Rectangle 185"/>
                      <p:cNvSpPr/>
                      <p:nvPr/>
                    </p:nvSpPr>
                    <p:spPr>
                      <a:xfrm>
                        <a:off x="3746995" y="3384918"/>
                        <a:ext cx="634333" cy="371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18181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18181C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18181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he-IL" sz="2000" dirty="0">
                          <a:solidFill>
                            <a:srgbClr val="18181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6" name="Rectangle 18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746995" y="3384918"/>
                        <a:ext cx="634333" cy="371902"/>
                      </a:xfrm>
                      <a:prstGeom prst="rect">
                        <a:avLst/>
                      </a:prstGeom>
                      <a:blipFill rotWithShape="0">
                        <a:blip r:embed="rId11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56" name="Group 155"/>
                <p:cNvGrpSpPr/>
                <p:nvPr/>
              </p:nvGrpSpPr>
              <p:grpSpPr>
                <a:xfrm>
                  <a:off x="6201171" y="4252689"/>
                  <a:ext cx="1544847" cy="1559728"/>
                  <a:chOff x="6201171" y="4252689"/>
                  <a:chExt cx="1544847" cy="1559728"/>
                </a:xfrm>
                <a:grpFill/>
              </p:grpSpPr>
              <p:grpSp>
                <p:nvGrpSpPr>
                  <p:cNvPr id="159" name="Group 158"/>
                  <p:cNvGrpSpPr/>
                  <p:nvPr/>
                </p:nvGrpSpPr>
                <p:grpSpPr>
                  <a:xfrm>
                    <a:off x="6216103" y="4252689"/>
                    <a:ext cx="1529915" cy="458371"/>
                    <a:chOff x="6019524" y="3026981"/>
                    <a:chExt cx="1529915" cy="458371"/>
                  </a:xfrm>
                  <a:grpFill/>
                </p:grpSpPr>
                <p:grpSp>
                  <p:nvGrpSpPr>
                    <p:cNvPr id="177" name="Group 176"/>
                    <p:cNvGrpSpPr/>
                    <p:nvPr/>
                  </p:nvGrpSpPr>
                  <p:grpSpPr>
                    <a:xfrm>
                      <a:off x="6019524" y="3038599"/>
                      <a:ext cx="634333" cy="446753"/>
                      <a:chOff x="3732063" y="3390900"/>
                      <a:chExt cx="634333" cy="446753"/>
                    </a:xfrm>
                    <a:grpFill/>
                  </p:grpSpPr>
                  <p:sp>
                    <p:nvSpPr>
                      <p:cNvPr id="183" name="Oval 182"/>
                      <p:cNvSpPr/>
                      <p:nvPr/>
                    </p:nvSpPr>
                    <p:spPr>
                      <a:xfrm>
                        <a:off x="3762373" y="3390900"/>
                        <a:ext cx="541127" cy="4467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18181C"/>
                        </a:solidFill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 sz="2400">
                          <a:solidFill>
                            <a:srgbClr val="18181C"/>
                          </a:solidFill>
                        </a:endParaRP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84" name="Rectangle 183"/>
                          <p:cNvSpPr/>
                          <p:nvPr/>
                        </p:nvSpPr>
                        <p:spPr>
                          <a:xfrm>
                            <a:off x="3732063" y="3407315"/>
                            <a:ext cx="634333" cy="3719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000" i="1" smtClean="0">
                                          <a:solidFill>
                                            <a:srgbClr val="18181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18181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 smtClean="0">
                                          <a:solidFill>
                                            <a:srgbClr val="18181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he-IL" sz="2000" dirty="0">
                              <a:solidFill>
                                <a:srgbClr val="18181C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84" name="Rectangle 183"/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732063" y="3407315"/>
                            <a:ext cx="634333" cy="371902"/>
                          </a:xfrm>
                          <a:prstGeom prst="rect">
                            <a:avLst/>
                          </a:prstGeom>
                          <a:blipFill rotWithShape="0">
                            <a:blip r:embed="rId12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grpSp>
                  <p:nvGrpSpPr>
                    <p:cNvPr id="178" name="Group 177"/>
                    <p:cNvGrpSpPr/>
                    <p:nvPr/>
                  </p:nvGrpSpPr>
                  <p:grpSpPr>
                    <a:xfrm>
                      <a:off x="6915106" y="3026981"/>
                      <a:ext cx="634333" cy="446754"/>
                      <a:chOff x="3717131" y="3382826"/>
                      <a:chExt cx="634333" cy="446754"/>
                    </a:xfrm>
                    <a:grpFill/>
                  </p:grpSpPr>
                  <p:sp>
                    <p:nvSpPr>
                      <p:cNvPr id="181" name="Oval 180"/>
                      <p:cNvSpPr/>
                      <p:nvPr/>
                    </p:nvSpPr>
                    <p:spPr>
                      <a:xfrm>
                        <a:off x="3762373" y="3382826"/>
                        <a:ext cx="541127" cy="446754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18181C"/>
                        </a:solidFill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 sz="2400">
                          <a:solidFill>
                            <a:srgbClr val="18181C"/>
                          </a:solidFill>
                        </a:endParaRPr>
                      </a:p>
                    </p:txBody>
                  </p:sp>
                  <p:sp>
                    <p:nvSpPr>
                      <p:cNvPr id="182" name="Rectangle 181"/>
                      <p:cNvSpPr/>
                      <p:nvPr/>
                    </p:nvSpPr>
                    <p:spPr>
                      <a:xfrm>
                        <a:off x="3717131" y="3437177"/>
                        <a:ext cx="634333" cy="371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 sz="2000" dirty="0">
                          <a:solidFill>
                            <a:srgbClr val="18181C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179" name="Straight Arrow Connector 178"/>
                    <p:cNvCxnSpPr>
                      <a:endCxn id="181" idx="2"/>
                    </p:cNvCxnSpPr>
                    <p:nvPr/>
                  </p:nvCxnSpPr>
                  <p:spPr>
                    <a:xfrm flipV="1">
                      <a:off x="6592321" y="3250358"/>
                      <a:ext cx="368027" cy="1242"/>
                    </a:xfrm>
                    <a:prstGeom prst="straightConnector1">
                      <a:avLst/>
                    </a:prstGeom>
                    <a:grpFill/>
                    <a:ln>
                      <a:solidFill>
                        <a:srgbClr val="18181C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0" name="TextBox 179"/>
                    <p:cNvSpPr txBox="1"/>
                    <p:nvPr/>
                  </p:nvSpPr>
                  <p:spPr>
                    <a:xfrm>
                      <a:off x="6684932" y="3032742"/>
                      <a:ext cx="447871" cy="2570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1">
                      <a:spAutoFit/>
                    </a:bodyPr>
                    <a:lstStyle/>
                    <a:p>
                      <a:r>
                        <a:rPr lang="en-US" sz="1600" dirty="0" smtClean="0">
                          <a:solidFill>
                            <a:srgbClr val="18181C"/>
                          </a:solidFill>
                        </a:rPr>
                        <a:t>1</a:t>
                      </a:r>
                    </a:p>
                  </p:txBody>
                </p:sp>
              </p:grpSp>
              <p:grpSp>
                <p:nvGrpSpPr>
                  <p:cNvPr id="161" name="Group 160"/>
                  <p:cNvGrpSpPr/>
                  <p:nvPr/>
                </p:nvGrpSpPr>
                <p:grpSpPr>
                  <a:xfrm>
                    <a:off x="6201171" y="5073932"/>
                    <a:ext cx="634333" cy="446754"/>
                    <a:chOff x="3717131" y="3390900"/>
                    <a:chExt cx="634333" cy="446754"/>
                  </a:xfrm>
                  <a:grpFill/>
                </p:grpSpPr>
                <p:sp>
                  <p:nvSpPr>
                    <p:cNvPr id="175" name="Oval 174"/>
                    <p:cNvSpPr/>
                    <p:nvPr/>
                  </p:nvSpPr>
                  <p:spPr>
                    <a:xfrm>
                      <a:off x="3762373" y="3390900"/>
                      <a:ext cx="541127" cy="446754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18181C"/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400">
                        <a:solidFill>
                          <a:srgbClr val="18181C"/>
                        </a:solidFill>
                      </a:endParaRPr>
                    </a:p>
                  </p:txBody>
                </p:sp>
                <p:sp>
                  <p:nvSpPr>
                    <p:cNvPr id="176" name="Rectangle 175"/>
                    <p:cNvSpPr/>
                    <p:nvPr/>
                  </p:nvSpPr>
                  <p:spPr>
                    <a:xfrm>
                      <a:off x="3717131" y="3437177"/>
                      <a:ext cx="634333" cy="3719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000" dirty="0">
                        <a:solidFill>
                          <a:srgbClr val="18181C"/>
                        </a:solidFill>
                      </a:endParaRPr>
                    </a:p>
                  </p:txBody>
                </p:sp>
              </p:grpSp>
              <p:grpSp>
                <p:nvGrpSpPr>
                  <p:cNvPr id="162" name="Group 161"/>
                  <p:cNvGrpSpPr/>
                  <p:nvPr/>
                </p:nvGrpSpPr>
                <p:grpSpPr>
                  <a:xfrm>
                    <a:off x="7111685" y="4813213"/>
                    <a:ext cx="634333" cy="446754"/>
                    <a:chOff x="3717131" y="3390900"/>
                    <a:chExt cx="634333" cy="446754"/>
                  </a:xfrm>
                  <a:grpFill/>
                </p:grpSpPr>
                <p:sp>
                  <p:nvSpPr>
                    <p:cNvPr id="173" name="Oval 172"/>
                    <p:cNvSpPr/>
                    <p:nvPr/>
                  </p:nvSpPr>
                  <p:spPr>
                    <a:xfrm>
                      <a:off x="3762373" y="3390900"/>
                      <a:ext cx="541127" cy="446754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18181C"/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400">
                        <a:solidFill>
                          <a:srgbClr val="18181C"/>
                        </a:solidFill>
                      </a:endParaRPr>
                    </a:p>
                  </p:txBody>
                </p:sp>
                <p:sp>
                  <p:nvSpPr>
                    <p:cNvPr id="174" name="Rectangle 173"/>
                    <p:cNvSpPr/>
                    <p:nvPr/>
                  </p:nvSpPr>
                  <p:spPr>
                    <a:xfrm>
                      <a:off x="3717131" y="3437177"/>
                      <a:ext cx="634333" cy="3719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000" dirty="0">
                        <a:solidFill>
                          <a:srgbClr val="18181C"/>
                        </a:solidFill>
                      </a:endParaRPr>
                    </a:p>
                  </p:txBody>
                </p:sp>
              </p:grpSp>
              <p:cxnSp>
                <p:nvCxnSpPr>
                  <p:cNvPr id="166" name="Straight Arrow Connector 165"/>
                  <p:cNvCxnSpPr>
                    <a:stCxn id="175" idx="6"/>
                    <a:endCxn id="173" idx="2"/>
                  </p:cNvCxnSpPr>
                  <p:nvPr/>
                </p:nvCxnSpPr>
                <p:spPr>
                  <a:xfrm flipV="1">
                    <a:off x="6787540" y="5036590"/>
                    <a:ext cx="369387" cy="260719"/>
                  </a:xfrm>
                  <a:prstGeom prst="straightConnector1">
                    <a:avLst/>
                  </a:prstGeom>
                  <a:grpFill/>
                  <a:ln>
                    <a:solidFill>
                      <a:srgbClr val="18181C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7" name="TextBox 166"/>
                  <p:cNvSpPr txBox="1"/>
                  <p:nvPr/>
                </p:nvSpPr>
                <p:spPr>
                  <a:xfrm>
                    <a:off x="6809896" y="4818778"/>
                    <a:ext cx="447871" cy="2570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18181C"/>
                        </a:solidFill>
                      </a:rPr>
                      <a:t>0.5</a:t>
                    </a:r>
                  </a:p>
                </p:txBody>
              </p:sp>
              <p:grpSp>
                <p:nvGrpSpPr>
                  <p:cNvPr id="168" name="Group 167"/>
                  <p:cNvGrpSpPr/>
                  <p:nvPr/>
                </p:nvGrpSpPr>
                <p:grpSpPr>
                  <a:xfrm>
                    <a:off x="7111685" y="5365663"/>
                    <a:ext cx="634333" cy="446754"/>
                    <a:chOff x="3717131" y="3390900"/>
                    <a:chExt cx="634333" cy="446754"/>
                  </a:xfrm>
                  <a:grpFill/>
                </p:grpSpPr>
                <p:sp>
                  <p:nvSpPr>
                    <p:cNvPr id="171" name="Oval 170"/>
                    <p:cNvSpPr/>
                    <p:nvPr/>
                  </p:nvSpPr>
                  <p:spPr>
                    <a:xfrm>
                      <a:off x="3762373" y="3390900"/>
                      <a:ext cx="541127" cy="446754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18181C"/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400">
                        <a:solidFill>
                          <a:srgbClr val="18181C"/>
                        </a:solidFill>
                      </a:endParaRPr>
                    </a:p>
                  </p:txBody>
                </p:sp>
                <p:sp>
                  <p:nvSpPr>
                    <p:cNvPr id="172" name="Rectangle 171"/>
                    <p:cNvSpPr/>
                    <p:nvPr/>
                  </p:nvSpPr>
                  <p:spPr>
                    <a:xfrm>
                      <a:off x="3717131" y="3437177"/>
                      <a:ext cx="634333" cy="3719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000" dirty="0">
                        <a:solidFill>
                          <a:srgbClr val="18181C"/>
                        </a:solidFill>
                      </a:endParaRPr>
                    </a:p>
                  </p:txBody>
                </p:sp>
              </p:grpSp>
              <p:cxnSp>
                <p:nvCxnSpPr>
                  <p:cNvPr id="169" name="Straight Arrow Connector 168"/>
                  <p:cNvCxnSpPr>
                    <a:stCxn id="175" idx="6"/>
                    <a:endCxn id="171" idx="2"/>
                  </p:cNvCxnSpPr>
                  <p:nvPr/>
                </p:nvCxnSpPr>
                <p:spPr>
                  <a:xfrm>
                    <a:off x="6787540" y="5297309"/>
                    <a:ext cx="369387" cy="291731"/>
                  </a:xfrm>
                  <a:prstGeom prst="straightConnector1">
                    <a:avLst/>
                  </a:prstGeom>
                  <a:grpFill/>
                  <a:ln>
                    <a:solidFill>
                      <a:srgbClr val="18181C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0" name="TextBox 169"/>
                  <p:cNvSpPr txBox="1"/>
                  <p:nvPr/>
                </p:nvSpPr>
                <p:spPr>
                  <a:xfrm>
                    <a:off x="6778306" y="5437476"/>
                    <a:ext cx="447871" cy="2570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18181C"/>
                        </a:solidFill>
                      </a:rPr>
                      <a:t>0.5</a:t>
                    </a:r>
                  </a:p>
                </p:txBody>
              </p:sp>
            </p:grpSp>
            <p:cxnSp>
              <p:nvCxnSpPr>
                <p:cNvPr id="157" name="Straight Arrow Connector 156"/>
                <p:cNvCxnSpPr>
                  <a:stCxn id="185" idx="6"/>
                  <a:endCxn id="183" idx="2"/>
                </p:cNvCxnSpPr>
                <p:nvPr/>
              </p:nvCxnSpPr>
              <p:spPr>
                <a:xfrm flipV="1">
                  <a:off x="5874643" y="4487684"/>
                  <a:ext cx="371770" cy="381580"/>
                </a:xfrm>
                <a:prstGeom prst="straightConnector1">
                  <a:avLst/>
                </a:prstGeom>
                <a:grpFill/>
                <a:ln>
                  <a:solidFill>
                    <a:srgbClr val="18181C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TextBox 157"/>
                <p:cNvSpPr txBox="1"/>
                <p:nvPr/>
              </p:nvSpPr>
              <p:spPr>
                <a:xfrm>
                  <a:off x="5785679" y="5124188"/>
                  <a:ext cx="547870" cy="2570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18181C"/>
                      </a:solidFill>
                    </a:rPr>
                    <a:t>0.67</a:t>
                  </a:r>
                </a:p>
              </p:txBody>
            </p:sp>
          </p:grpSp>
        </p:grpSp>
        <p:cxnSp>
          <p:nvCxnSpPr>
            <p:cNvPr id="97" name="Straight Arrow Connector 96"/>
            <p:cNvCxnSpPr>
              <a:stCxn id="217" idx="6"/>
              <a:endCxn id="207" idx="2"/>
            </p:cNvCxnSpPr>
            <p:nvPr/>
          </p:nvCxnSpPr>
          <p:spPr>
            <a:xfrm flipV="1">
              <a:off x="5080606" y="2627915"/>
              <a:ext cx="373165" cy="747413"/>
            </a:xfrm>
            <a:prstGeom prst="straightConnector1">
              <a:avLst/>
            </a:prstGeom>
            <a:grpFill/>
            <a:ln>
              <a:solidFill>
                <a:srgbClr val="18181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217" idx="6"/>
              <a:endCxn id="193" idx="2"/>
            </p:cNvCxnSpPr>
            <p:nvPr/>
          </p:nvCxnSpPr>
          <p:spPr>
            <a:xfrm flipV="1">
              <a:off x="5080606" y="3229378"/>
              <a:ext cx="368578" cy="145950"/>
            </a:xfrm>
            <a:prstGeom prst="straightConnector1">
              <a:avLst/>
            </a:prstGeom>
            <a:grpFill/>
            <a:ln>
              <a:solidFill>
                <a:srgbClr val="18181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217" idx="6"/>
              <a:endCxn id="185" idx="2"/>
            </p:cNvCxnSpPr>
            <p:nvPr/>
          </p:nvCxnSpPr>
          <p:spPr>
            <a:xfrm>
              <a:off x="5080606" y="3375328"/>
              <a:ext cx="331778" cy="791600"/>
            </a:xfrm>
            <a:prstGeom prst="straightConnector1">
              <a:avLst/>
            </a:prstGeom>
            <a:grpFill/>
            <a:ln>
              <a:solidFill>
                <a:srgbClr val="18181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5065883" y="2602606"/>
              <a:ext cx="547870" cy="2570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sz="1600" dirty="0" smtClean="0">
                  <a:solidFill>
                    <a:srgbClr val="18181C"/>
                  </a:solidFill>
                </a:rPr>
                <a:t>0.2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155689" y="3282891"/>
              <a:ext cx="547870" cy="2888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sz="1600" dirty="0" smtClean="0">
                  <a:solidFill>
                    <a:srgbClr val="18181C"/>
                  </a:solidFill>
                </a:rPr>
                <a:t>0.2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966420" y="3878036"/>
              <a:ext cx="547870" cy="2888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sz="1600" dirty="0" smtClean="0">
                  <a:solidFill>
                    <a:srgbClr val="18181C"/>
                  </a:solidFill>
                </a:rPr>
                <a:t>0.6</a:t>
              </a:r>
            </a:p>
          </p:txBody>
        </p:sp>
      </p:grpSp>
      <p:sp>
        <p:nvSpPr>
          <p:cNvPr id="219" name="Oval 218"/>
          <p:cNvSpPr/>
          <p:nvPr/>
        </p:nvSpPr>
        <p:spPr>
          <a:xfrm>
            <a:off x="5090215" y="3749500"/>
            <a:ext cx="634350" cy="523719"/>
          </a:xfrm>
          <a:prstGeom prst="ellips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>
              <a:solidFill>
                <a:srgbClr val="18181C"/>
              </a:solidFill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6116633" y="4661345"/>
            <a:ext cx="634350" cy="523719"/>
          </a:xfrm>
          <a:prstGeom prst="ellips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>
              <a:solidFill>
                <a:srgbClr val="18181C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7179107" y="4229676"/>
            <a:ext cx="634350" cy="523719"/>
          </a:xfrm>
          <a:prstGeom prst="ellips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>
              <a:solidFill>
                <a:srgbClr val="18181C"/>
              </a:solidFill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8251807" y="4223256"/>
            <a:ext cx="634350" cy="523719"/>
          </a:xfrm>
          <a:prstGeom prst="ellips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>
              <a:solidFill>
                <a:srgbClr val="18181C"/>
              </a:solidFill>
            </a:endParaRPr>
          </a:p>
        </p:txBody>
      </p:sp>
      <p:cxnSp>
        <p:nvCxnSpPr>
          <p:cNvPr id="223" name="Straight Arrow Connector 222"/>
          <p:cNvCxnSpPr>
            <a:stCxn id="219" idx="6"/>
            <a:endCxn id="185" idx="2"/>
          </p:cNvCxnSpPr>
          <p:nvPr/>
        </p:nvCxnSpPr>
        <p:spPr>
          <a:xfrm>
            <a:off x="5724565" y="4011359"/>
            <a:ext cx="387168" cy="932945"/>
          </a:xfrm>
          <a:prstGeom prst="straightConnector1">
            <a:avLst/>
          </a:prstGeom>
          <a:solidFill>
            <a:srgbClr val="FFFFFF"/>
          </a:solidFill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>
            <a:stCxn id="220" idx="6"/>
            <a:endCxn id="221" idx="2"/>
          </p:cNvCxnSpPr>
          <p:nvPr/>
        </p:nvCxnSpPr>
        <p:spPr>
          <a:xfrm flipV="1">
            <a:off x="6750983" y="4491536"/>
            <a:ext cx="428125" cy="431669"/>
          </a:xfrm>
          <a:prstGeom prst="straightConnector1">
            <a:avLst/>
          </a:prstGeom>
          <a:solidFill>
            <a:srgbClr val="FFFFFF"/>
          </a:solidFill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>
            <a:stCxn id="221" idx="6"/>
            <a:endCxn id="222" idx="2"/>
          </p:cNvCxnSpPr>
          <p:nvPr/>
        </p:nvCxnSpPr>
        <p:spPr>
          <a:xfrm flipV="1">
            <a:off x="7813457" y="4485116"/>
            <a:ext cx="438350" cy="6420"/>
          </a:xfrm>
          <a:prstGeom prst="straightConnector1">
            <a:avLst/>
          </a:prstGeom>
          <a:solidFill>
            <a:srgbClr val="FFFFFF"/>
          </a:solidFill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6" name="Group 225"/>
          <p:cNvGrpSpPr/>
          <p:nvPr/>
        </p:nvGrpSpPr>
        <p:grpSpPr>
          <a:xfrm>
            <a:off x="6123883" y="2900218"/>
            <a:ext cx="2846447" cy="3069003"/>
            <a:chOff x="4648191" y="2430473"/>
            <a:chExt cx="3197816" cy="34478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Rectangle 226"/>
                <p:cNvSpPr/>
                <p:nvPr/>
              </p:nvSpPr>
              <p:spPr>
                <a:xfrm>
                  <a:off x="7010601" y="3927343"/>
                  <a:ext cx="835406" cy="48978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18181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18181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18181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000" dirty="0">
                    <a:solidFill>
                      <a:srgbClr val="18181C"/>
                    </a:solidFill>
                  </a:endParaRPr>
                </a:p>
              </p:txBody>
            </p:sp>
          </mc:Choice>
          <mc:Fallback xmlns="">
            <p:sp>
              <p:nvSpPr>
                <p:cNvPr id="227" name="Rectangle 2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601" y="3927343"/>
                  <a:ext cx="835406" cy="48978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Rectangle 227"/>
                <p:cNvSpPr/>
                <p:nvPr/>
              </p:nvSpPr>
              <p:spPr>
                <a:xfrm>
                  <a:off x="6998168" y="4660160"/>
                  <a:ext cx="835406" cy="48978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18181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18181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18181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000" dirty="0">
                    <a:solidFill>
                      <a:srgbClr val="18181C"/>
                    </a:solidFill>
                  </a:endParaRPr>
                </a:p>
              </p:txBody>
            </p:sp>
          </mc:Choice>
          <mc:Fallback xmlns="">
            <p:sp>
              <p:nvSpPr>
                <p:cNvPr id="228" name="Rectangle 2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168" y="4660160"/>
                  <a:ext cx="835406" cy="48978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Rectangle 229"/>
                <p:cNvSpPr/>
                <p:nvPr/>
              </p:nvSpPr>
              <p:spPr>
                <a:xfrm>
                  <a:off x="5803658" y="5019406"/>
                  <a:ext cx="835406" cy="48978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18181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18181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18181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000" dirty="0">
                    <a:solidFill>
                      <a:srgbClr val="18181C"/>
                    </a:solidFill>
                  </a:endParaRPr>
                </a:p>
              </p:txBody>
            </p:sp>
          </mc:Choice>
          <mc:Fallback xmlns="">
            <p:sp>
              <p:nvSpPr>
                <p:cNvPr id="230" name="Rectangle 2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3658" y="5019406"/>
                  <a:ext cx="835406" cy="48978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Rectangle 230"/>
                <p:cNvSpPr/>
                <p:nvPr/>
              </p:nvSpPr>
              <p:spPr>
                <a:xfrm>
                  <a:off x="5862478" y="2430473"/>
                  <a:ext cx="835406" cy="48978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18181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18181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18181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sz="2000" dirty="0">
                    <a:solidFill>
                      <a:srgbClr val="18181C"/>
                    </a:solidFill>
                  </a:endParaRPr>
                </a:p>
              </p:txBody>
            </p:sp>
          </mc:Choice>
          <mc:Fallback xmlns="">
            <p:sp>
              <p:nvSpPr>
                <p:cNvPr id="231" name="Rectangle 2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2478" y="2430473"/>
                  <a:ext cx="835406" cy="48978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Rectangle 232"/>
                <p:cNvSpPr/>
                <p:nvPr/>
              </p:nvSpPr>
              <p:spPr>
                <a:xfrm>
                  <a:off x="4648191" y="3212137"/>
                  <a:ext cx="835406" cy="48978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18181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18181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18181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sz="2000" dirty="0">
                    <a:solidFill>
                      <a:srgbClr val="18181C"/>
                    </a:solidFill>
                  </a:endParaRPr>
                </a:p>
              </p:txBody>
            </p:sp>
          </mc:Choice>
          <mc:Fallback xmlns="">
            <p:sp>
              <p:nvSpPr>
                <p:cNvPr id="233" name="Rectangle 2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191" y="3212137"/>
                  <a:ext cx="835406" cy="48978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Rectangle 233"/>
                <p:cNvSpPr/>
                <p:nvPr/>
              </p:nvSpPr>
              <p:spPr>
                <a:xfrm>
                  <a:off x="6994566" y="5388529"/>
                  <a:ext cx="835406" cy="48978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18181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18181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18181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sz="2000" dirty="0">
                    <a:solidFill>
                      <a:srgbClr val="18181C"/>
                    </a:solidFill>
                  </a:endParaRPr>
                </a:p>
              </p:txBody>
            </p:sp>
          </mc:Choice>
          <mc:Fallback xmlns="">
            <p:sp>
              <p:nvSpPr>
                <p:cNvPr id="234" name="Rectangle 2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4566" y="5388529"/>
                  <a:ext cx="835406" cy="48978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9718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78"/>
    </mc:Choice>
    <mc:Fallback xmlns="">
      <p:transition spd="slow" advTm="68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F5597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5597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219" grpId="0" animBg="1"/>
      <p:bldP spid="220" grpId="0" animBg="1"/>
      <p:bldP spid="221" grpId="0" animBg="1"/>
      <p:bldP spid="2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34350" cy="1325563"/>
          </a:xfrm>
        </p:spPr>
        <p:txBody>
          <a:bodyPr/>
          <a:lstStyle/>
          <a:p>
            <a:r>
              <a:rPr lang="en-US" dirty="0"/>
              <a:t>Ranking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8134350" cy="482282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Compute </a:t>
                </a:r>
                <a:r>
                  <a:rPr lang="en-US"/>
                  <a:t>probability </a:t>
                </a:r>
                <a:r>
                  <a:rPr lang="en-US" smtClean="0"/>
                  <a:t>for </a:t>
                </a:r>
                <a:r>
                  <a:rPr lang="en-US" dirty="0"/>
                  <a:t>object and type pair</a:t>
                </a:r>
              </a:p>
              <a:p>
                <a:pPr lvl="1"/>
                <a:r>
                  <a:rPr lang="en-US" dirty="0"/>
                  <a:t>Rank types by probability</a:t>
                </a:r>
              </a:p>
              <a:p>
                <a:endParaRPr lang="en-US" dirty="0"/>
              </a:p>
              <a:p>
                <a:r>
                  <a:rPr lang="en-US" smtClean="0"/>
                  <a:t>For </a:t>
                </a:r>
                <a:r>
                  <a:rPr lang="en-US" dirty="0"/>
                  <a:t>object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and type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sz="1900" dirty="0"/>
                  <a:t/>
                </a:r>
                <a:br>
                  <a:rPr lang="en-US" sz="19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𝑇𝑟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</m:d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𝑇𝑟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</m:oMath>
                </a14:m>
                <a:r>
                  <a:rPr lang="en-US" sz="2000" dirty="0"/>
                  <a:t> is the </a:t>
                </a:r>
                <a:r>
                  <a:rPr lang="en-US" sz="2000"/>
                  <a:t>set </a:t>
                </a:r>
                <a:r>
                  <a:rPr lang="en-US" sz="2000" smtClean="0"/>
                  <a:t>of </a:t>
                </a:r>
                <a:r>
                  <a:rPr lang="en-US" sz="2000"/>
                  <a:t>tracelets </a:t>
                </a:r>
                <a:r>
                  <a:rPr lang="en-US" sz="2000" smtClean="0"/>
                  <a:t>for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2000" dirty="0"/>
                  <a:t>, 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endParaRPr lang="en-US" dirty="0" smtClean="0"/>
              </a:p>
              <a:p>
                <a:r>
                  <a:rPr lang="en-US" dirty="0" smtClean="0"/>
                  <a:t>Alternative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Train </a:t>
                </a:r>
                <a:r>
                  <a:rPr lang="en-US"/>
                  <a:t>models </a:t>
                </a:r>
                <a:r>
                  <a:rPr lang="en-US" smtClean="0"/>
                  <a:t>for </a:t>
                </a:r>
                <a:r>
                  <a:rPr lang="en-US" dirty="0"/>
                  <a:t>object and measure the distance between models</a:t>
                </a:r>
              </a:p>
              <a:p>
                <a:pPr lvl="2"/>
                <a:r>
                  <a:rPr lang="en-US" dirty="0"/>
                  <a:t>e.g. using Jensen-Shannon divergence</a:t>
                </a: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8134350" cy="4822825"/>
              </a:xfrm>
              <a:blipFill rotWithShape="0">
                <a:blip r:embed="rId4"/>
                <a:stretch>
                  <a:fillRect l="-1124" t="-2904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861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30"/>
    </mc:Choice>
    <mc:Fallback xmlns="">
      <p:transition spd="slow" advTm="81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34350" cy="1325563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825624"/>
            <a:ext cx="8667749" cy="4603751"/>
          </a:xfrm>
        </p:spPr>
        <p:txBody>
          <a:bodyPr>
            <a:normAutofit/>
          </a:bodyPr>
          <a:lstStyle/>
          <a:p>
            <a:r>
              <a:rPr lang="en-US" dirty="0" smtClean="0"/>
              <a:t>Evaluated on </a:t>
            </a:r>
            <a:r>
              <a:rPr lang="en-US" dirty="0"/>
              <a:t>20 </a:t>
            </a:r>
            <a:r>
              <a:rPr lang="en-US" dirty="0" smtClean="0"/>
              <a:t>open </a:t>
            </a:r>
            <a:r>
              <a:rPr lang="en-US" dirty="0"/>
              <a:t>source </a:t>
            </a:r>
            <a:r>
              <a:rPr lang="en-US" dirty="0" smtClean="0"/>
              <a:t>C++ projects</a:t>
            </a:r>
          </a:p>
          <a:p>
            <a:pPr lvl="1"/>
            <a:r>
              <a:rPr lang="en-US" dirty="0" smtClean="0"/>
              <a:t>Compiled </a:t>
            </a:r>
            <a:r>
              <a:rPr lang="en-US" dirty="0"/>
              <a:t>with </a:t>
            </a:r>
            <a:r>
              <a:rPr lang="en-US" dirty="0" smtClean="0"/>
              <a:t>default </a:t>
            </a:r>
            <a:r>
              <a:rPr lang="en-US" dirty="0"/>
              <a:t>optimizations and stripped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Ground </a:t>
            </a:r>
            <a:r>
              <a:rPr lang="en-US" dirty="0"/>
              <a:t>truth </a:t>
            </a:r>
            <a:r>
              <a:rPr lang="en-US" dirty="0" smtClean="0"/>
              <a:t>determined manually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Evaluate results </a:t>
            </a:r>
            <a:r>
              <a:rPr lang="en-US" dirty="0"/>
              <a:t>by </a:t>
            </a:r>
            <a:r>
              <a:rPr lang="en-US" dirty="0" smtClean="0"/>
              <a:t>rank of expected </a:t>
            </a:r>
            <a:r>
              <a:rPr lang="en-US" dirty="0"/>
              <a:t>target</a:t>
            </a:r>
          </a:p>
          <a:p>
            <a:endParaRPr lang="en-US" dirty="0" smtClean="0"/>
          </a:p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18</a:t>
            </a:fld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105244" y="595422"/>
            <a:ext cx="4933507" cy="543323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181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17" idx="0"/>
            <a:endCxn id="18" idx="2"/>
          </p:cNvCxnSpPr>
          <p:nvPr/>
        </p:nvCxnSpPr>
        <p:spPr>
          <a:xfrm flipH="1" flipV="1">
            <a:off x="3726261" y="3501298"/>
            <a:ext cx="115657" cy="789506"/>
          </a:xfrm>
          <a:prstGeom prst="straightConnector1">
            <a:avLst/>
          </a:prstGeom>
          <a:ln w="19050">
            <a:solidFill>
              <a:srgbClr val="18181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41918" y="1864140"/>
            <a:ext cx="737309" cy="5718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BC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FFFF"/>
                </a:solidFill>
              </a:rPr>
              <a:t>f1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65345" y="2436030"/>
            <a:ext cx="737309" cy="5718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BC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FFFF"/>
                </a:solidFill>
              </a:rPr>
              <a:t>f2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43250" y="3855190"/>
            <a:ext cx="737309" cy="5718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BC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FFFF"/>
                </a:solidFill>
              </a:rPr>
              <a:t>f5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3263" y="4290804"/>
            <a:ext cx="737309" cy="5718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BC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FFFF"/>
                </a:solidFill>
              </a:rPr>
              <a:t>f4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57606" y="2929408"/>
            <a:ext cx="737309" cy="5718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BC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FFFF"/>
                </a:solidFill>
              </a:rPr>
              <a:t>f3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90154" y="1420405"/>
            <a:ext cx="2963688" cy="3783272"/>
          </a:xfrm>
          <a:prstGeom prst="rect">
            <a:avLst/>
          </a:prstGeom>
          <a:noFill/>
          <a:ln w="19050">
            <a:solidFill>
              <a:srgbClr val="181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26467" y="1423047"/>
            <a:ext cx="2239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18181C"/>
                </a:solidFill>
              </a:rPr>
              <a:t>Binary</a:t>
            </a:r>
            <a:endParaRPr lang="en-US" sz="1400" dirty="0">
              <a:solidFill>
                <a:srgbClr val="18181C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193106" y="2469039"/>
            <a:ext cx="18372" cy="1104916"/>
          </a:xfrm>
          <a:prstGeom prst="straightConnector1">
            <a:avLst/>
          </a:prstGeom>
          <a:ln w="19050">
            <a:solidFill>
              <a:srgbClr val="18181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4" idx="1"/>
          </p:cNvCxnSpPr>
          <p:nvPr/>
        </p:nvCxnSpPr>
        <p:spPr>
          <a:xfrm flipV="1">
            <a:off x="3211478" y="2150085"/>
            <a:ext cx="630440" cy="313464"/>
          </a:xfrm>
          <a:prstGeom prst="straightConnector1">
            <a:avLst/>
          </a:prstGeom>
          <a:ln w="19050">
            <a:solidFill>
              <a:srgbClr val="18181C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7" idx="3"/>
          </p:cNvCxnSpPr>
          <p:nvPr/>
        </p:nvCxnSpPr>
        <p:spPr>
          <a:xfrm flipH="1">
            <a:off x="4210572" y="4576749"/>
            <a:ext cx="1604250" cy="0"/>
          </a:xfrm>
          <a:prstGeom prst="straightConnector1">
            <a:avLst/>
          </a:prstGeom>
          <a:ln w="19050">
            <a:solidFill>
              <a:srgbClr val="18181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814822" y="2819235"/>
            <a:ext cx="118391" cy="1757514"/>
          </a:xfrm>
          <a:prstGeom prst="straightConnector1">
            <a:avLst/>
          </a:prstGeom>
          <a:ln w="19050">
            <a:solidFill>
              <a:srgbClr val="18181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5" idx="3"/>
          </p:cNvCxnSpPr>
          <p:nvPr/>
        </p:nvCxnSpPr>
        <p:spPr>
          <a:xfrm>
            <a:off x="5702654" y="2721975"/>
            <a:ext cx="224336" cy="97260"/>
          </a:xfrm>
          <a:prstGeom prst="straightConnector1">
            <a:avLst/>
          </a:prstGeom>
          <a:ln w="19050">
            <a:solidFill>
              <a:srgbClr val="18181C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7" idx="2"/>
          </p:cNvCxnSpPr>
          <p:nvPr/>
        </p:nvCxnSpPr>
        <p:spPr>
          <a:xfrm flipV="1">
            <a:off x="3841917" y="4862694"/>
            <a:ext cx="1" cy="204223"/>
          </a:xfrm>
          <a:prstGeom prst="straightConnector1">
            <a:avLst/>
          </a:prstGeom>
          <a:ln w="19050">
            <a:solidFill>
              <a:srgbClr val="18181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289387" y="5066917"/>
            <a:ext cx="552530" cy="1"/>
          </a:xfrm>
          <a:prstGeom prst="straightConnector1">
            <a:avLst/>
          </a:prstGeom>
          <a:ln w="19050">
            <a:solidFill>
              <a:srgbClr val="18181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3289386" y="4576749"/>
            <a:ext cx="1" cy="490169"/>
          </a:xfrm>
          <a:prstGeom prst="straightConnector1">
            <a:avLst/>
          </a:prstGeom>
          <a:ln w="19050">
            <a:solidFill>
              <a:srgbClr val="18181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7" idx="1"/>
          </p:cNvCxnSpPr>
          <p:nvPr/>
        </p:nvCxnSpPr>
        <p:spPr>
          <a:xfrm>
            <a:off x="3289386" y="4576749"/>
            <a:ext cx="183877" cy="0"/>
          </a:xfrm>
          <a:prstGeom prst="straightConnector1">
            <a:avLst/>
          </a:prstGeom>
          <a:ln w="19050">
            <a:solidFill>
              <a:srgbClr val="18181C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193106" y="3573955"/>
            <a:ext cx="648812" cy="705419"/>
          </a:xfrm>
          <a:prstGeom prst="straightConnector1">
            <a:avLst/>
          </a:prstGeom>
          <a:ln w="19050">
            <a:solidFill>
              <a:srgbClr val="18181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841917" y="3528935"/>
            <a:ext cx="754912" cy="400110"/>
            <a:chOff x="4061637" y="733647"/>
            <a:chExt cx="754912" cy="400110"/>
          </a:xfrm>
        </p:grpSpPr>
        <p:sp>
          <p:nvSpPr>
            <p:cNvPr id="43" name="TextBox 42"/>
            <p:cNvSpPr txBox="1"/>
            <p:nvPr/>
          </p:nvSpPr>
          <p:spPr>
            <a:xfrm>
              <a:off x="4061637" y="733647"/>
              <a:ext cx="7549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</a:rPr>
                <a:t>1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061639" y="793698"/>
              <a:ext cx="276446" cy="256467"/>
            </a:xfrm>
            <a:prstGeom prst="ellips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487486" y="3808707"/>
            <a:ext cx="754912" cy="400110"/>
            <a:chOff x="4061637" y="733647"/>
            <a:chExt cx="754912" cy="400110"/>
          </a:xfrm>
        </p:grpSpPr>
        <p:sp>
          <p:nvSpPr>
            <p:cNvPr id="47" name="TextBox 46"/>
            <p:cNvSpPr txBox="1"/>
            <p:nvPr/>
          </p:nvSpPr>
          <p:spPr>
            <a:xfrm>
              <a:off x="4061637" y="733647"/>
              <a:ext cx="7549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072272" y="804331"/>
              <a:ext cx="276446" cy="256467"/>
            </a:xfrm>
            <a:prstGeom prst="ellips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cxnSp>
        <p:nvCxnSpPr>
          <p:cNvPr id="49" name="Straight Arrow Connector 48"/>
          <p:cNvCxnSpPr>
            <a:stCxn id="17" idx="3"/>
            <a:endCxn id="16" idx="1"/>
          </p:cNvCxnSpPr>
          <p:nvPr/>
        </p:nvCxnSpPr>
        <p:spPr>
          <a:xfrm flipV="1">
            <a:off x="4210572" y="4141135"/>
            <a:ext cx="632678" cy="435614"/>
          </a:xfrm>
          <a:prstGeom prst="straightConnector1">
            <a:avLst/>
          </a:prstGeom>
          <a:ln w="19050">
            <a:solidFill>
              <a:srgbClr val="18181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5742480" y="2369391"/>
            <a:ext cx="754912" cy="400110"/>
            <a:chOff x="4061637" y="733647"/>
            <a:chExt cx="754912" cy="400110"/>
          </a:xfrm>
        </p:grpSpPr>
        <p:sp>
          <p:nvSpPr>
            <p:cNvPr id="54" name="TextBox 53"/>
            <p:cNvSpPr txBox="1"/>
            <p:nvPr/>
          </p:nvSpPr>
          <p:spPr>
            <a:xfrm>
              <a:off x="4061637" y="733647"/>
              <a:ext cx="7549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</a:rPr>
                <a:t>3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061639" y="814964"/>
              <a:ext cx="276446" cy="256467"/>
            </a:xfrm>
            <a:prstGeom prst="ellips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482091" y="1812395"/>
            <a:ext cx="754912" cy="400110"/>
            <a:chOff x="4061637" y="733647"/>
            <a:chExt cx="754912" cy="400110"/>
          </a:xfrm>
        </p:grpSpPr>
        <p:sp>
          <p:nvSpPr>
            <p:cNvPr id="57" name="TextBox 56"/>
            <p:cNvSpPr txBox="1"/>
            <p:nvPr/>
          </p:nvSpPr>
          <p:spPr>
            <a:xfrm>
              <a:off x="4061637" y="733647"/>
              <a:ext cx="7549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</a:rPr>
                <a:t>5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4061639" y="825597"/>
              <a:ext cx="276446" cy="256467"/>
            </a:xfrm>
            <a:prstGeom prst="ellips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138609" y="4149217"/>
            <a:ext cx="754912" cy="400110"/>
            <a:chOff x="4040371" y="701748"/>
            <a:chExt cx="754912" cy="400110"/>
          </a:xfrm>
        </p:grpSpPr>
        <p:sp>
          <p:nvSpPr>
            <p:cNvPr id="60" name="TextBox 59"/>
            <p:cNvSpPr txBox="1"/>
            <p:nvPr/>
          </p:nvSpPr>
          <p:spPr>
            <a:xfrm>
              <a:off x="4040371" y="701748"/>
              <a:ext cx="7549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</a:rPr>
                <a:t>4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061639" y="793698"/>
              <a:ext cx="276446" cy="256467"/>
            </a:xfrm>
            <a:prstGeom prst="ellips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480037" y="4294476"/>
            <a:ext cx="737309" cy="57189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181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call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eax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84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88"/>
    </mc:Choice>
    <mc:Fallback xmlns="">
      <p:transition spd="slow" advTm="90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3" grpId="0"/>
      <p:bldP spid="13" grpId="1"/>
      <p:bldP spid="50" grpId="0" animBg="1"/>
      <p:bldP spid="5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0" y="5670512"/>
            <a:ext cx="9038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8181C"/>
                </a:solidFill>
              </a:rPr>
              <a:t>Benchmark name: Smoothing.exe</a:t>
            </a:r>
            <a:endParaRPr lang="en-US" sz="2000" dirty="0">
              <a:solidFill>
                <a:srgbClr val="18181C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8181C"/>
                </a:solidFill>
              </a:rPr>
              <a:t>Top 2 ranked targets =&gt; ~</a:t>
            </a:r>
            <a:r>
              <a:rPr lang="en-US" sz="2000" dirty="0">
                <a:solidFill>
                  <a:srgbClr val="18181C"/>
                </a:solidFill>
              </a:rPr>
              <a:t>92% </a:t>
            </a:r>
            <a:r>
              <a:rPr lang="en-US" sz="2000" dirty="0" smtClean="0">
                <a:solidFill>
                  <a:srgbClr val="18181C"/>
                </a:solidFill>
              </a:rPr>
              <a:t>of </a:t>
            </a:r>
            <a:r>
              <a:rPr lang="en-US" sz="2000" dirty="0">
                <a:solidFill>
                  <a:srgbClr val="18181C"/>
                </a:solidFill>
              </a:rPr>
              <a:t>calls</a:t>
            </a:r>
            <a:endParaRPr lang="he-IL" sz="2000" dirty="0">
              <a:solidFill>
                <a:srgbClr val="18181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8181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570" y="1320800"/>
            <a:ext cx="7707087" cy="4136572"/>
          </a:xfrm>
          <a:prstGeom prst="rect">
            <a:avLst/>
          </a:prstGeom>
          <a:solidFill>
            <a:srgbClr val="FFFFFF"/>
          </a:solidFill>
          <a:ln>
            <a:solidFill>
              <a:srgbClr val="CBC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189"/>
            <a:ext cx="91440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188"/>
            <a:ext cx="9144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34350" cy="1325563"/>
          </a:xfrm>
        </p:spPr>
        <p:txBody>
          <a:bodyPr/>
          <a:lstStyle/>
          <a:p>
            <a:r>
              <a:rPr lang="en-US" dirty="0" smtClean="0"/>
              <a:t>Coverage graphs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670512"/>
            <a:ext cx="9038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55700" y="1775619"/>
            <a:ext cx="706628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368426" y="1816100"/>
            <a:ext cx="0" cy="3276895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18942" y="4999311"/>
            <a:ext cx="2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30899" y="5537041"/>
            <a:ext cx="42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71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8221980" y="5077673"/>
            <a:ext cx="0" cy="553983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3" t="93787" r="36606" b="2907"/>
          <a:stretch/>
        </p:blipFill>
        <p:spPr>
          <a:xfrm>
            <a:off x="5546851" y="5247539"/>
            <a:ext cx="136292" cy="15116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3" t="93787" r="38110" b="2907"/>
          <a:stretch/>
        </p:blipFill>
        <p:spPr>
          <a:xfrm>
            <a:off x="5675991" y="5248363"/>
            <a:ext cx="113990" cy="15116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8" t="92565" r="29565" b="1869"/>
          <a:stretch/>
        </p:blipFill>
        <p:spPr>
          <a:xfrm>
            <a:off x="2957884" y="5184251"/>
            <a:ext cx="3482673" cy="25444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365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90"/>
    </mc:Choice>
    <mc:Fallback xmlns="">
      <p:transition spd="slow" advTm="52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get new binaries everyday…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81" y="1825625"/>
            <a:ext cx="8358033" cy="4530726"/>
          </a:xfrm>
        </p:spPr>
        <p:txBody>
          <a:bodyPr>
            <a:normAutofit/>
          </a:bodyPr>
          <a:lstStyle/>
          <a:p>
            <a:r>
              <a:rPr lang="en-US" dirty="0" smtClean="0"/>
              <a:t>Most software reaches users as binaries</a:t>
            </a:r>
          </a:p>
          <a:p>
            <a:pPr lvl="1"/>
            <a:r>
              <a:rPr lang="en-US" dirty="0" smtClean="0"/>
              <a:t>Usually stripped</a:t>
            </a:r>
          </a:p>
          <a:p>
            <a:endParaRPr lang="en-US" dirty="0" smtClean="0"/>
          </a:p>
          <a:p>
            <a:r>
              <a:rPr lang="en-US" dirty="0" smtClean="0"/>
              <a:t>Check for vulnerabilities in the software</a:t>
            </a:r>
            <a:endParaRPr lang="en-US" dirty="0"/>
          </a:p>
          <a:p>
            <a:r>
              <a:rPr lang="en-US" dirty="0" smtClean="0"/>
              <a:t>Reverse engineering is used for software security</a:t>
            </a:r>
          </a:p>
          <a:p>
            <a:pPr lvl="1"/>
            <a:r>
              <a:rPr lang="en-US" dirty="0" smtClean="0"/>
              <a:t>Very difficult and tedious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28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406"/>
    </mc:Choice>
    <mc:Fallback xmlns="">
      <p:transition spd="slow" advTm="11740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6057" y="1320800"/>
            <a:ext cx="7707085" cy="41300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0"/>
            <a:ext cx="9144000" cy="4572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0"/>
            <a:ext cx="9144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34350" cy="1325563"/>
          </a:xfrm>
        </p:spPr>
        <p:txBody>
          <a:bodyPr/>
          <a:lstStyle/>
          <a:p>
            <a:r>
              <a:rPr lang="en-US"/>
              <a:t>SLMs </a:t>
            </a:r>
            <a:r>
              <a:rPr lang="en-US" smtClean="0"/>
              <a:t>outperform </a:t>
            </a:r>
            <a:r>
              <a:rPr lang="en-US" dirty="0"/>
              <a:t>other models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45027" y="5532153"/>
            <a:ext cx="9038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18181C"/>
                </a:solidFill>
              </a:rPr>
              <a:t>Fixed-order </a:t>
            </a:r>
            <a:r>
              <a:rPr lang="en-US" sz="1600" dirty="0">
                <a:solidFill>
                  <a:srgbClr val="18181C"/>
                </a:solidFill>
              </a:rPr>
              <a:t>models: </a:t>
            </a:r>
            <a:r>
              <a:rPr lang="en-US" sz="1600" i="1" dirty="0" smtClean="0">
                <a:solidFill>
                  <a:srgbClr val="18181C"/>
                </a:solidFill>
              </a:rPr>
              <a:t>n</a:t>
            </a:r>
            <a:r>
              <a:rPr lang="en-US" sz="1600" dirty="0" smtClean="0">
                <a:solidFill>
                  <a:srgbClr val="18181C"/>
                </a:solidFill>
              </a:rPr>
              <a:t>-gram model </a:t>
            </a:r>
            <a:r>
              <a:rPr lang="en-US" sz="1600" dirty="0">
                <a:solidFill>
                  <a:srgbClr val="18181C"/>
                </a:solidFill>
              </a:rPr>
              <a:t>using </a:t>
            </a:r>
            <a:r>
              <a:rPr lang="en-US" sz="1600" smtClean="0">
                <a:solidFill>
                  <a:srgbClr val="18181C"/>
                </a:solidFill>
              </a:rPr>
              <a:t>KT-estimator for </a:t>
            </a:r>
            <a:r>
              <a:rPr lang="en-US" sz="1600" dirty="0">
                <a:solidFill>
                  <a:srgbClr val="18181C"/>
                </a:solidFill>
              </a:rPr>
              <a:t>smoothing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8181C"/>
                </a:solidFill>
              </a:rPr>
              <a:t>Edit-distance metrics: </a:t>
            </a:r>
            <a:r>
              <a:rPr lang="en-US" sz="1600" dirty="0" smtClean="0">
                <a:solidFill>
                  <a:srgbClr val="18181C"/>
                </a:solidFill>
              </a:rPr>
              <a:t>based on </a:t>
            </a:r>
            <a:r>
              <a:rPr lang="en-US" sz="1600" dirty="0" err="1" smtClean="0">
                <a:solidFill>
                  <a:srgbClr val="18181C"/>
                </a:solidFill>
              </a:rPr>
              <a:t>Levenshtein-Damarau</a:t>
            </a:r>
            <a:endParaRPr lang="en-US" sz="1600" dirty="0">
              <a:solidFill>
                <a:srgbClr val="18181C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0"/>
            <a:ext cx="9144000" cy="457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800"/>
            <a:ext cx="9144000" cy="4572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1155700" y="1765300"/>
            <a:ext cx="7061200" cy="15877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62648" y="2185762"/>
            <a:ext cx="2872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SLMs requires </a:t>
            </a:r>
            <a:r>
              <a:rPr lang="en-US" sz="2400" b="1" dirty="0" smtClean="0">
                <a:solidFill>
                  <a:srgbClr val="FFFFFF"/>
                </a:solidFill>
              </a:rPr>
              <a:t>x9</a:t>
            </a:r>
            <a:r>
              <a:rPr lang="en-US" dirty="0" smtClean="0">
                <a:solidFill>
                  <a:srgbClr val="FFFFFF"/>
                </a:solidFill>
              </a:rPr>
              <a:t> less targets than fixed-order models and </a:t>
            </a:r>
            <a:r>
              <a:rPr lang="en-US" sz="2400" b="1" dirty="0" smtClean="0">
                <a:solidFill>
                  <a:srgbClr val="FFFFFF"/>
                </a:solidFill>
              </a:rPr>
              <a:t>x11</a:t>
            </a:r>
            <a:r>
              <a:rPr lang="en-US" dirty="0" smtClean="0">
                <a:solidFill>
                  <a:srgbClr val="FFFFFF"/>
                </a:solidFill>
              </a:rPr>
              <a:t> less than edit-distance metrics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383506" y="1824027"/>
            <a:ext cx="0" cy="3262323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955131" y="1814511"/>
            <a:ext cx="4763" cy="3271839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348643" y="1814511"/>
            <a:ext cx="1776" cy="3271839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33228" y="4989783"/>
            <a:ext cx="2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2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8" t="92565" r="29565" b="1869"/>
          <a:stretch/>
        </p:blipFill>
        <p:spPr>
          <a:xfrm>
            <a:off x="2957884" y="5184251"/>
            <a:ext cx="3482673" cy="25444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2" name="TextBox 31"/>
          <p:cNvSpPr txBox="1"/>
          <p:nvPr/>
        </p:nvSpPr>
        <p:spPr>
          <a:xfrm>
            <a:off x="3150390" y="4989783"/>
            <a:ext cx="48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22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64629" y="4989783"/>
            <a:ext cx="48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18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13"/>
    </mc:Choice>
    <mc:Fallback xmlns="">
      <p:transition spd="slow" advTm="15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34350" cy="132556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8000"/>
            <a:ext cx="8362950" cy="4681794"/>
          </a:xfrm>
        </p:spPr>
        <p:txBody>
          <a:bodyPr>
            <a:normAutofit/>
          </a:bodyPr>
          <a:lstStyle/>
          <a:p>
            <a:r>
              <a:rPr lang="en-US" dirty="0" smtClean="0"/>
              <a:t>Statistical solution to an otherwise extremely difficult problem</a:t>
            </a:r>
          </a:p>
          <a:p>
            <a:pPr lvl="1"/>
            <a:r>
              <a:rPr lang="en-US" dirty="0" smtClean="0"/>
              <a:t>Drastically reduce </a:t>
            </a:r>
            <a:r>
              <a:rPr lang="en-US" dirty="0"/>
              <a:t>number </a:t>
            </a:r>
            <a:r>
              <a:rPr lang="en-US" dirty="0" smtClean="0"/>
              <a:t>of </a:t>
            </a:r>
            <a:r>
              <a:rPr lang="en-US" dirty="0"/>
              <a:t>targets per </a:t>
            </a:r>
            <a:r>
              <a:rPr lang="en-US" dirty="0" smtClean="0"/>
              <a:t>virtual call</a:t>
            </a:r>
          </a:p>
          <a:p>
            <a:pPr lvl="1"/>
            <a:r>
              <a:rPr lang="en-US" dirty="0" smtClean="0"/>
              <a:t>Across all benchmarks, expected </a:t>
            </a:r>
            <a:r>
              <a:rPr lang="en-US" dirty="0"/>
              <a:t>target was ranked among top 3 targets for 80% of virtual </a:t>
            </a:r>
            <a:r>
              <a:rPr lang="en-US" dirty="0" smtClean="0"/>
              <a:t>calls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Power lies in combination of program analysis and machine learning</a:t>
            </a:r>
          </a:p>
          <a:p>
            <a:pPr lvl="1"/>
            <a:r>
              <a:rPr lang="en-US" dirty="0" smtClean="0"/>
              <a:t>Program analysis to extract usage profiles</a:t>
            </a:r>
          </a:p>
          <a:p>
            <a:pPr lvl="1"/>
            <a:r>
              <a:rPr lang="en-US" dirty="0" smtClean="0"/>
              <a:t>Machine learning to reason and predict objects’ types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0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54"/>
    </mc:Choice>
    <mc:Fallback xmlns="">
      <p:transition spd="slow" advTm="3925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933" y="1122363"/>
            <a:ext cx="8035046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82733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Thank </a:t>
            </a:r>
            <a:r>
              <a:rPr lang="en-US" smtClean="0"/>
              <a:t>you for </a:t>
            </a:r>
            <a:r>
              <a:rPr lang="en-US" dirty="0" smtClean="0"/>
              <a:t>listening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5942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18181C"/>
                </a:solidFill>
              </a:rPr>
              <a:t>The research leading to these results has </a:t>
            </a:r>
            <a:r>
              <a:rPr lang="en-US" sz="1600" i="1">
                <a:solidFill>
                  <a:srgbClr val="18181C"/>
                </a:solidFill>
              </a:rPr>
              <a:t>received </a:t>
            </a:r>
            <a:r>
              <a:rPr lang="en-US" sz="1600" i="1" smtClean="0">
                <a:solidFill>
                  <a:srgbClr val="18181C"/>
                </a:solidFill>
              </a:rPr>
              <a:t>funding from </a:t>
            </a:r>
            <a:r>
              <a:rPr lang="en-US" sz="1600" i="1" dirty="0">
                <a:solidFill>
                  <a:srgbClr val="18181C"/>
                </a:solidFill>
              </a:rPr>
              <a:t>the European Union's - </a:t>
            </a:r>
            <a:r>
              <a:rPr lang="en-US" sz="1600" i="1">
                <a:solidFill>
                  <a:srgbClr val="18181C"/>
                </a:solidFill>
              </a:rPr>
              <a:t>Seventh </a:t>
            </a:r>
            <a:r>
              <a:rPr lang="en-US" sz="1600" i="1" smtClean="0">
                <a:solidFill>
                  <a:srgbClr val="18181C"/>
                </a:solidFill>
              </a:rPr>
              <a:t>Framework </a:t>
            </a:r>
            <a:r>
              <a:rPr lang="en-US" sz="1600" i="1" err="1">
                <a:solidFill>
                  <a:srgbClr val="18181C"/>
                </a:solidFill>
              </a:rPr>
              <a:t>Programme</a:t>
            </a:r>
            <a:r>
              <a:rPr lang="en-US" sz="1600" i="1">
                <a:solidFill>
                  <a:srgbClr val="18181C"/>
                </a:solidFill>
              </a:rPr>
              <a:t> </a:t>
            </a:r>
            <a:r>
              <a:rPr lang="en-US" sz="1600" i="1" smtClean="0">
                <a:solidFill>
                  <a:srgbClr val="18181C"/>
                </a:solidFill>
              </a:rPr>
              <a:t>(FP7</a:t>
            </a:r>
            <a:r>
              <a:rPr lang="en-US" sz="1600" i="1" dirty="0">
                <a:solidFill>
                  <a:srgbClr val="18181C"/>
                </a:solidFill>
              </a:rPr>
              <a:t>) under grant agreement n° 615688 – ERC- COG-PRIME.</a:t>
            </a:r>
            <a:endParaRPr lang="en-US" sz="1600" dirty="0">
              <a:solidFill>
                <a:srgbClr val="1818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"/>
    </mc:Choice>
    <mc:Fallback xmlns="">
      <p:transition spd="slow" advTm="83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/>
          <p:cNvCxnSpPr>
            <a:stCxn id="13" idx="1"/>
            <a:endCxn id="14" idx="3"/>
          </p:cNvCxnSpPr>
          <p:nvPr/>
        </p:nvCxnSpPr>
        <p:spPr>
          <a:xfrm flipH="1">
            <a:off x="6947053" y="4909449"/>
            <a:ext cx="632678" cy="435614"/>
          </a:xfrm>
          <a:prstGeom prst="straightConnector1">
            <a:avLst/>
          </a:prstGeom>
          <a:ln w="19050">
            <a:solidFill>
              <a:srgbClr val="1818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4" idx="0"/>
            <a:endCxn id="15" idx="2"/>
          </p:cNvCxnSpPr>
          <p:nvPr/>
        </p:nvCxnSpPr>
        <p:spPr>
          <a:xfrm flipH="1" flipV="1">
            <a:off x="6462742" y="4269612"/>
            <a:ext cx="115657" cy="789506"/>
          </a:xfrm>
          <a:prstGeom prst="straightConnector1">
            <a:avLst/>
          </a:prstGeom>
          <a:ln w="19050">
            <a:solidFill>
              <a:srgbClr val="1818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73539" y="4425765"/>
            <a:ext cx="51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8181C"/>
                </a:solidFill>
              </a:rPr>
              <a:t>?</a:t>
            </a:r>
            <a:endParaRPr lang="en-US" sz="2800" dirty="0">
              <a:solidFill>
                <a:srgbClr val="18181C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3" idx="1"/>
          </p:cNvCxnSpPr>
          <p:nvPr/>
        </p:nvCxnSpPr>
        <p:spPr>
          <a:xfrm flipV="1">
            <a:off x="6947053" y="4909449"/>
            <a:ext cx="632678" cy="435614"/>
          </a:xfrm>
          <a:prstGeom prst="straightConnector1">
            <a:avLst/>
          </a:prstGeom>
          <a:ln w="19050">
            <a:solidFill>
              <a:srgbClr val="18181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0"/>
            <a:endCxn id="15" idx="2"/>
          </p:cNvCxnSpPr>
          <p:nvPr/>
        </p:nvCxnSpPr>
        <p:spPr>
          <a:xfrm flipH="1" flipV="1">
            <a:off x="6462742" y="4269612"/>
            <a:ext cx="115657" cy="789506"/>
          </a:xfrm>
          <a:prstGeom prst="straightConnector1">
            <a:avLst/>
          </a:prstGeom>
          <a:ln w="19050">
            <a:solidFill>
              <a:srgbClr val="18181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Engineering (RE)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4793609" cy="4530726"/>
          </a:xfrm>
        </p:spPr>
        <p:txBody>
          <a:bodyPr>
            <a:normAutofit/>
          </a:bodyPr>
          <a:lstStyle/>
          <a:p>
            <a:r>
              <a:rPr lang="en-US" sz="2400" b="1" dirty="0"/>
              <a:t>Statically</a:t>
            </a:r>
            <a:r>
              <a:rPr lang="en-US" sz="2400" dirty="0"/>
              <a:t> understand </a:t>
            </a:r>
            <a:r>
              <a:rPr lang="en-US" sz="2400"/>
              <a:t>control </a:t>
            </a:r>
            <a:r>
              <a:rPr lang="en-US" sz="2400" smtClean="0"/>
              <a:t>flow of </a:t>
            </a:r>
            <a:r>
              <a:rPr lang="en-US" sz="2400" dirty="0"/>
              <a:t>program</a:t>
            </a:r>
          </a:p>
          <a:p>
            <a:r>
              <a:rPr lang="en-US" sz="2400" dirty="0" smtClean="0"/>
              <a:t>Calls to </a:t>
            </a:r>
            <a:r>
              <a:rPr lang="en-US" sz="2400" smtClean="0"/>
              <a:t>virtual functions</a:t>
            </a:r>
            <a:endParaRPr lang="en-US" sz="2400" dirty="0" smtClean="0"/>
          </a:p>
          <a:p>
            <a:pPr lvl="1"/>
            <a:r>
              <a:rPr lang="en-US" sz="1600" dirty="0" smtClean="0"/>
              <a:t>Statically unknown target</a:t>
            </a:r>
            <a:endParaRPr lang="en-US" sz="16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Given </a:t>
            </a:r>
            <a:r>
              <a:rPr lang="en-US" sz="2400" dirty="0"/>
              <a:t>a stripped binary,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Rank the </a:t>
            </a:r>
            <a:r>
              <a:rPr lang="en-US" sz="2400" dirty="0"/>
              <a:t>most likely </a:t>
            </a:r>
            <a:r>
              <a:rPr lang="en-US" sz="2400"/>
              <a:t>targets </a:t>
            </a:r>
            <a:r>
              <a:rPr lang="en-US" sz="2400" smtClean="0"/>
              <a:t>for </a:t>
            </a:r>
            <a:r>
              <a:rPr lang="en-US" sz="2400" dirty="0"/>
              <a:t>each virtual call</a:t>
            </a:r>
          </a:p>
          <a:p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3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826635" y="2188719"/>
            <a:ext cx="2963688" cy="3783272"/>
            <a:chOff x="6621288" y="3613151"/>
            <a:chExt cx="2179674" cy="2743200"/>
          </a:xfrm>
        </p:grpSpPr>
        <p:grpSp>
          <p:nvGrpSpPr>
            <p:cNvPr id="16" name="Group 15"/>
            <p:cNvGrpSpPr/>
            <p:nvPr/>
          </p:nvGrpSpPr>
          <p:grpSpPr>
            <a:xfrm>
              <a:off x="6621288" y="3613151"/>
              <a:ext cx="2179674" cy="2743200"/>
              <a:chOff x="1233377" y="3147237"/>
              <a:chExt cx="2179674" cy="2743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86269" y="3468983"/>
                <a:ext cx="542261" cy="41467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1818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</a:rPr>
                  <a:t>f1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612505" y="3883653"/>
                <a:ext cx="542261" cy="41467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1818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</a:rPr>
                  <a:t>f2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522709" y="4912667"/>
                <a:ext cx="542261" cy="41467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1818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</a:rPr>
                  <a:t>f5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515138" y="5228525"/>
                <a:ext cx="542261" cy="41467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1818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</a:rPr>
                  <a:t>f4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30077" y="4241395"/>
                <a:ext cx="542261" cy="41467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1818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</a:rPr>
                  <a:t>f3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33377" y="3147237"/>
                <a:ext cx="2179674" cy="2743200"/>
              </a:xfrm>
              <a:prstGeom prst="rect">
                <a:avLst/>
              </a:prstGeom>
              <a:noFill/>
              <a:ln w="19050">
                <a:solidFill>
                  <a:srgbClr val="1818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868633" y="3615067"/>
              <a:ext cx="1646717" cy="2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18181C"/>
                  </a:solidFill>
                </a:rPr>
                <a:t>Binary</a:t>
              </a:r>
              <a:endParaRPr lang="en-US" sz="1400" dirty="0">
                <a:solidFill>
                  <a:srgbClr val="18181C"/>
                </a:solidFill>
              </a:endParaRPr>
            </a:p>
          </p:txBody>
        </p:sp>
      </p:grpSp>
      <p:cxnSp>
        <p:nvCxnSpPr>
          <p:cNvPr id="27" name="Straight Arrow Connector 26"/>
          <p:cNvCxnSpPr>
            <a:stCxn id="5" idx="2"/>
            <a:endCxn id="15" idx="0"/>
          </p:cNvCxnSpPr>
          <p:nvPr/>
        </p:nvCxnSpPr>
        <p:spPr>
          <a:xfrm flipH="1">
            <a:off x="6462742" y="3204344"/>
            <a:ext cx="484312" cy="493378"/>
          </a:xfrm>
          <a:prstGeom prst="straightConnector1">
            <a:avLst/>
          </a:prstGeom>
          <a:ln w="19050">
            <a:solidFill>
              <a:srgbClr val="1818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  <a:endCxn id="12" idx="1"/>
          </p:cNvCxnSpPr>
          <p:nvPr/>
        </p:nvCxnSpPr>
        <p:spPr>
          <a:xfrm flipV="1">
            <a:off x="6831396" y="3490289"/>
            <a:ext cx="870430" cy="493378"/>
          </a:xfrm>
          <a:prstGeom prst="straightConnector1">
            <a:avLst/>
          </a:prstGeom>
          <a:ln w="19050">
            <a:solidFill>
              <a:srgbClr val="1818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" idx="3"/>
            <a:endCxn id="13" idx="1"/>
          </p:cNvCxnSpPr>
          <p:nvPr/>
        </p:nvCxnSpPr>
        <p:spPr>
          <a:xfrm>
            <a:off x="6831396" y="3983667"/>
            <a:ext cx="748335" cy="925782"/>
          </a:xfrm>
          <a:prstGeom prst="straightConnector1">
            <a:avLst/>
          </a:prstGeom>
          <a:ln w="19050">
            <a:solidFill>
              <a:srgbClr val="1818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2"/>
            <a:endCxn id="13" idx="0"/>
          </p:cNvCxnSpPr>
          <p:nvPr/>
        </p:nvCxnSpPr>
        <p:spPr>
          <a:xfrm flipH="1">
            <a:off x="7948386" y="3776234"/>
            <a:ext cx="122095" cy="847270"/>
          </a:xfrm>
          <a:prstGeom prst="straightConnector1">
            <a:avLst/>
          </a:prstGeom>
          <a:ln w="19050">
            <a:solidFill>
              <a:srgbClr val="1818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543675" y="4810125"/>
            <a:ext cx="38267" cy="252536"/>
          </a:xfrm>
          <a:prstGeom prst="straightConnector1">
            <a:avLst/>
          </a:prstGeom>
          <a:ln w="19050">
            <a:solidFill>
              <a:srgbClr val="18181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0"/>
          </p:cNvCxnSpPr>
          <p:nvPr/>
        </p:nvCxnSpPr>
        <p:spPr>
          <a:xfrm flipH="1" flipV="1">
            <a:off x="5933130" y="4345812"/>
            <a:ext cx="645269" cy="713306"/>
          </a:xfrm>
          <a:prstGeom prst="straightConnector1">
            <a:avLst/>
          </a:prstGeom>
          <a:ln w="19050">
            <a:solidFill>
              <a:srgbClr val="18181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929587" y="3237353"/>
            <a:ext cx="18372" cy="1104916"/>
          </a:xfrm>
          <a:prstGeom prst="straightConnector1">
            <a:avLst/>
          </a:prstGeom>
          <a:ln w="19050">
            <a:solidFill>
              <a:srgbClr val="18181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5" idx="1"/>
          </p:cNvCxnSpPr>
          <p:nvPr/>
        </p:nvCxnSpPr>
        <p:spPr>
          <a:xfrm flipV="1">
            <a:off x="5947959" y="2918399"/>
            <a:ext cx="630440" cy="313464"/>
          </a:xfrm>
          <a:prstGeom prst="straightConnector1">
            <a:avLst/>
          </a:prstGeom>
          <a:ln w="19050">
            <a:solidFill>
              <a:srgbClr val="18181C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14" idx="3"/>
          </p:cNvCxnSpPr>
          <p:nvPr/>
        </p:nvCxnSpPr>
        <p:spPr>
          <a:xfrm flipH="1">
            <a:off x="6947053" y="5345063"/>
            <a:ext cx="1604250" cy="0"/>
          </a:xfrm>
          <a:prstGeom prst="straightConnector1">
            <a:avLst/>
          </a:prstGeom>
          <a:ln w="19050">
            <a:solidFill>
              <a:srgbClr val="18181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8551303" y="3587549"/>
            <a:ext cx="118391" cy="1757514"/>
          </a:xfrm>
          <a:prstGeom prst="straightConnector1">
            <a:avLst/>
          </a:prstGeom>
          <a:ln w="19050">
            <a:solidFill>
              <a:srgbClr val="18181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2" idx="3"/>
          </p:cNvCxnSpPr>
          <p:nvPr/>
        </p:nvCxnSpPr>
        <p:spPr>
          <a:xfrm>
            <a:off x="8439135" y="3490289"/>
            <a:ext cx="224336" cy="97260"/>
          </a:xfrm>
          <a:prstGeom prst="straightConnector1">
            <a:avLst/>
          </a:prstGeom>
          <a:ln w="19050">
            <a:solidFill>
              <a:srgbClr val="18181C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14" idx="2"/>
          </p:cNvCxnSpPr>
          <p:nvPr/>
        </p:nvCxnSpPr>
        <p:spPr>
          <a:xfrm flipV="1">
            <a:off x="6578398" y="5631008"/>
            <a:ext cx="1" cy="204223"/>
          </a:xfrm>
          <a:prstGeom prst="straightConnector1">
            <a:avLst/>
          </a:prstGeom>
          <a:ln w="19050">
            <a:solidFill>
              <a:srgbClr val="18181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025868" y="5835231"/>
            <a:ext cx="552530" cy="1"/>
          </a:xfrm>
          <a:prstGeom prst="straightConnector1">
            <a:avLst/>
          </a:prstGeom>
          <a:ln w="19050">
            <a:solidFill>
              <a:srgbClr val="18181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6025867" y="5345063"/>
            <a:ext cx="1" cy="490169"/>
          </a:xfrm>
          <a:prstGeom prst="straightConnector1">
            <a:avLst/>
          </a:prstGeom>
          <a:ln w="19050">
            <a:solidFill>
              <a:srgbClr val="18181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14" idx="1"/>
          </p:cNvCxnSpPr>
          <p:nvPr/>
        </p:nvCxnSpPr>
        <p:spPr>
          <a:xfrm>
            <a:off x="6025867" y="5345063"/>
            <a:ext cx="183877" cy="0"/>
          </a:xfrm>
          <a:prstGeom prst="straightConnector1">
            <a:avLst/>
          </a:prstGeom>
          <a:ln w="19050">
            <a:solidFill>
              <a:srgbClr val="18181C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6585122" y="4315519"/>
            <a:ext cx="754912" cy="400110"/>
            <a:chOff x="4061637" y="733647"/>
            <a:chExt cx="754912" cy="400110"/>
          </a:xfrm>
        </p:grpSpPr>
        <p:sp>
          <p:nvSpPr>
            <p:cNvPr id="38" name="TextBox 37"/>
            <p:cNvSpPr txBox="1"/>
            <p:nvPr/>
          </p:nvSpPr>
          <p:spPr>
            <a:xfrm>
              <a:off x="4061637" y="733647"/>
              <a:ext cx="7549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1</a:t>
              </a:r>
              <a:endParaRPr lang="en-US" sz="2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061639" y="793698"/>
              <a:ext cx="276446" cy="256467"/>
            </a:xfrm>
            <a:prstGeom prst="ellips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230691" y="4595291"/>
            <a:ext cx="754912" cy="400110"/>
            <a:chOff x="4061637" y="733647"/>
            <a:chExt cx="754912" cy="400110"/>
          </a:xfrm>
        </p:grpSpPr>
        <p:sp>
          <p:nvSpPr>
            <p:cNvPr id="43" name="TextBox 42"/>
            <p:cNvSpPr txBox="1"/>
            <p:nvPr/>
          </p:nvSpPr>
          <p:spPr>
            <a:xfrm>
              <a:off x="4061637" y="733647"/>
              <a:ext cx="7549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4072272" y="804331"/>
              <a:ext cx="276446" cy="256467"/>
            </a:xfrm>
            <a:prstGeom prst="ellips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485685" y="3155975"/>
            <a:ext cx="754912" cy="400110"/>
            <a:chOff x="4061637" y="733647"/>
            <a:chExt cx="754912" cy="400110"/>
          </a:xfrm>
        </p:grpSpPr>
        <p:sp>
          <p:nvSpPr>
            <p:cNvPr id="46" name="TextBox 45"/>
            <p:cNvSpPr txBox="1"/>
            <p:nvPr/>
          </p:nvSpPr>
          <p:spPr>
            <a:xfrm>
              <a:off x="4061637" y="733647"/>
              <a:ext cx="7549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3</a:t>
              </a:r>
              <a:endParaRPr lang="en-US" sz="2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061639" y="814964"/>
              <a:ext cx="276446" cy="256467"/>
            </a:xfrm>
            <a:prstGeom prst="ellips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225296" y="2598979"/>
            <a:ext cx="754912" cy="400110"/>
            <a:chOff x="4061637" y="733647"/>
            <a:chExt cx="754912" cy="400110"/>
          </a:xfrm>
        </p:grpSpPr>
        <p:sp>
          <p:nvSpPr>
            <p:cNvPr id="51" name="TextBox 50"/>
            <p:cNvSpPr txBox="1"/>
            <p:nvPr/>
          </p:nvSpPr>
          <p:spPr>
            <a:xfrm>
              <a:off x="4061637" y="733647"/>
              <a:ext cx="7549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5</a:t>
              </a:r>
              <a:endParaRPr lang="en-US" sz="2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061639" y="825597"/>
              <a:ext cx="276446" cy="256467"/>
            </a:xfrm>
            <a:prstGeom prst="ellips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81814" y="4935801"/>
            <a:ext cx="754912" cy="400110"/>
            <a:chOff x="4040371" y="701748"/>
            <a:chExt cx="754912" cy="400110"/>
          </a:xfrm>
        </p:grpSpPr>
        <p:sp>
          <p:nvSpPr>
            <p:cNvPr id="54" name="TextBox 53"/>
            <p:cNvSpPr txBox="1"/>
            <p:nvPr/>
          </p:nvSpPr>
          <p:spPr>
            <a:xfrm>
              <a:off x="4040371" y="701748"/>
              <a:ext cx="7549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4</a:t>
              </a:r>
              <a:endParaRPr lang="en-US" sz="2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4061639" y="793698"/>
              <a:ext cx="276446" cy="256467"/>
            </a:xfrm>
            <a:prstGeom prst="ellips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6214037" y="5061123"/>
            <a:ext cx="737309" cy="57189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181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call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eax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13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406"/>
    </mc:Choice>
    <mc:Fallback xmlns="">
      <p:transition spd="slow" advTm="117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function </a:t>
            </a:r>
            <a:r>
              <a:rPr lang="en-US" dirty="0" smtClean="0"/>
              <a:t>calls and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886699" cy="4530726"/>
          </a:xfrm>
        </p:spPr>
        <p:txBody>
          <a:bodyPr>
            <a:normAutofit/>
          </a:bodyPr>
          <a:lstStyle/>
          <a:p>
            <a:r>
              <a:rPr lang="en-US" dirty="0" smtClean="0"/>
              <a:t>Virtual call applied to an object</a:t>
            </a:r>
          </a:p>
          <a:p>
            <a:r>
              <a:rPr lang="en-US" dirty="0" smtClean="0"/>
              <a:t>Target determined </a:t>
            </a:r>
            <a:r>
              <a:rPr lang="en-US" dirty="0"/>
              <a:t>by </a:t>
            </a:r>
            <a:r>
              <a:rPr lang="en-US" dirty="0" smtClean="0"/>
              <a:t>object’s runtime type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dirty="0" smtClean="0"/>
              <a:t>Rank </a:t>
            </a:r>
            <a:r>
              <a:rPr lang="en-US" dirty="0"/>
              <a:t>most likely </a:t>
            </a:r>
            <a:r>
              <a:rPr lang="en-US"/>
              <a:t>types </a:t>
            </a:r>
            <a:r>
              <a:rPr lang="en-US" smtClean="0"/>
              <a:t>for </a:t>
            </a:r>
            <a:r>
              <a:rPr lang="en-US" dirty="0"/>
              <a:t>each object</a:t>
            </a:r>
          </a:p>
          <a:p>
            <a:r>
              <a:rPr lang="en-US" dirty="0"/>
              <a:t>Deduce </a:t>
            </a:r>
            <a:r>
              <a:rPr lang="en-US"/>
              <a:t>ranking </a:t>
            </a:r>
            <a:r>
              <a:rPr lang="en-US" smtClean="0"/>
              <a:t>of </a:t>
            </a:r>
            <a:r>
              <a:rPr lang="en-US" dirty="0"/>
              <a:t>targets</a:t>
            </a:r>
          </a:p>
          <a:p>
            <a:pPr lvl="1"/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369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406"/>
    </mc:Choice>
    <mc:Fallback xmlns="">
      <p:transition spd="slow" advTm="11740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</a:t>
            </a:r>
            <a:r>
              <a:rPr lang="en-US" smtClean="0"/>
              <a:t>function </a:t>
            </a:r>
            <a:r>
              <a:rPr lang="en-US" dirty="0"/>
              <a:t>calls and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4954197" cy="45307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Virtual call applied to object o</a:t>
            </a:r>
          </a:p>
          <a:p>
            <a:endParaRPr lang="en-US" sz="3200" dirty="0" smtClean="0"/>
          </a:p>
          <a:p>
            <a:r>
              <a:rPr lang="en-US" sz="3200" dirty="0" smtClean="0"/>
              <a:t>Labeled objects</a:t>
            </a:r>
          </a:p>
          <a:p>
            <a:pPr lvl="1"/>
            <a:r>
              <a:rPr lang="en-US" sz="2800" dirty="0" smtClean="0"/>
              <a:t>Known type</a:t>
            </a:r>
          </a:p>
          <a:p>
            <a:pPr lvl="1"/>
            <a:r>
              <a:rPr lang="en-US" sz="2800" dirty="0" smtClean="0"/>
              <a:t>Single target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5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640246" y="2438143"/>
            <a:ext cx="2963688" cy="3783272"/>
            <a:chOff x="6621288" y="3613151"/>
            <a:chExt cx="2179674" cy="2743200"/>
          </a:xfrm>
        </p:grpSpPr>
        <p:grpSp>
          <p:nvGrpSpPr>
            <p:cNvPr id="16" name="Group 15"/>
            <p:cNvGrpSpPr/>
            <p:nvPr/>
          </p:nvGrpSpPr>
          <p:grpSpPr>
            <a:xfrm>
              <a:off x="6621288" y="3613151"/>
              <a:ext cx="2179674" cy="2743200"/>
              <a:chOff x="1233377" y="3147237"/>
              <a:chExt cx="2179674" cy="2743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86269" y="3468983"/>
                <a:ext cx="542261" cy="41467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CBCB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</a:rPr>
                  <a:t>f1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612505" y="3883653"/>
                <a:ext cx="542261" cy="41467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CBCB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</a:rPr>
                  <a:t>f2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522709" y="4912667"/>
                <a:ext cx="542261" cy="41467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CBCB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</a:rPr>
                  <a:t>f5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515138" y="5228525"/>
                <a:ext cx="542261" cy="41467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CBCB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</a:rPr>
                  <a:t>f4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30077" y="4241395"/>
                <a:ext cx="542261" cy="41467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CBCB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</a:rPr>
                  <a:t>f3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33377" y="3147237"/>
                <a:ext cx="2179674" cy="2743200"/>
              </a:xfrm>
              <a:prstGeom prst="rect">
                <a:avLst/>
              </a:prstGeom>
              <a:noFill/>
              <a:ln w="19050">
                <a:solidFill>
                  <a:srgbClr val="1818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868633" y="3615067"/>
              <a:ext cx="1646717" cy="2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18181C"/>
                  </a:solidFill>
                </a:rPr>
                <a:t>Binary</a:t>
              </a:r>
              <a:endParaRPr lang="en-US" sz="1400" dirty="0">
                <a:solidFill>
                  <a:srgbClr val="18181C"/>
                </a:solidFill>
              </a:endParaRPr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flipH="1" flipV="1">
            <a:off x="6279093" y="4516202"/>
            <a:ext cx="115657" cy="789506"/>
          </a:xfrm>
          <a:prstGeom prst="straightConnector1">
            <a:avLst/>
          </a:prstGeom>
          <a:ln w="19050">
            <a:solidFill>
              <a:srgbClr val="1818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188142" y="4671646"/>
            <a:ext cx="514350" cy="636896"/>
            <a:chOff x="6187150" y="4675189"/>
            <a:chExt cx="514350" cy="636896"/>
          </a:xfrm>
        </p:grpSpPr>
        <p:cxnSp>
          <p:nvCxnSpPr>
            <p:cNvPr id="22" name="Straight Arrow Connector 21"/>
            <p:cNvCxnSpPr/>
            <p:nvPr/>
          </p:nvCxnSpPr>
          <p:spPr>
            <a:xfrm flipH="1" flipV="1">
              <a:off x="6357286" y="5059549"/>
              <a:ext cx="38267" cy="252536"/>
            </a:xfrm>
            <a:prstGeom prst="straightConnector1">
              <a:avLst/>
            </a:prstGeom>
            <a:ln w="19050">
              <a:solidFill>
                <a:srgbClr val="18181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187150" y="4675189"/>
              <a:ext cx="514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18181C"/>
                  </a:solidFill>
                </a:rPr>
                <a:t>?</a:t>
              </a:r>
              <a:endParaRPr lang="en-US" sz="2800" dirty="0">
                <a:solidFill>
                  <a:srgbClr val="18181C"/>
                </a:solidFill>
              </a:endParaRPr>
            </a:p>
          </p:txBody>
        </p:sp>
      </p:grpSp>
      <p:sp>
        <p:nvSpPr>
          <p:cNvPr id="26" name="Cube 25"/>
          <p:cNvSpPr/>
          <p:nvPr/>
        </p:nvSpPr>
        <p:spPr>
          <a:xfrm>
            <a:off x="3413296" y="5249651"/>
            <a:ext cx="1027431" cy="689672"/>
          </a:xfrm>
          <a:prstGeom prst="cube">
            <a:avLst/>
          </a:prstGeom>
          <a:noFill/>
          <a:ln w="28575">
            <a:solidFill>
              <a:srgbClr val="181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193258" y="5153025"/>
            <a:ext cx="1191304" cy="786298"/>
            <a:chOff x="3870138" y="2667470"/>
            <a:chExt cx="1191304" cy="786298"/>
          </a:xfrm>
          <a:noFill/>
        </p:grpSpPr>
        <p:sp>
          <p:nvSpPr>
            <p:cNvPr id="69" name="Rectangle 68"/>
            <p:cNvSpPr/>
            <p:nvPr/>
          </p:nvSpPr>
          <p:spPr>
            <a:xfrm>
              <a:off x="3870138" y="2667470"/>
              <a:ext cx="1191304" cy="786298"/>
            </a:xfrm>
            <a:prstGeom prst="rect">
              <a:avLst/>
            </a:prstGeom>
            <a:grpFill/>
            <a:ln>
              <a:solidFill>
                <a:srgbClr val="1818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18181C"/>
                  </a:solidFill>
                </a:rPr>
                <a:t>Types</a:t>
              </a:r>
            </a:p>
            <a:p>
              <a:pPr algn="ctr"/>
              <a:endParaRPr lang="en-US" sz="1400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en-US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999083" y="3041751"/>
              <a:ext cx="943470" cy="321693"/>
            </a:xfrm>
            <a:prstGeom prst="rect">
              <a:avLst/>
            </a:prstGeom>
            <a:noFill/>
            <a:ln>
              <a:solidFill>
                <a:srgbClr val="1818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type3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027223" y="5297095"/>
            <a:ext cx="737309" cy="57189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181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call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eax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flipH="1">
                <a:off x="2256629" y="5287144"/>
                <a:ext cx="123394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∋</m:t>
                      </m:r>
                    </m:oMath>
                  </m:oMathPara>
                </a14:m>
                <a:endParaRPr lang="en-US" sz="3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56629" y="5287144"/>
                <a:ext cx="1233948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75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406"/>
    </mc:Choice>
    <mc:Fallback xmlns="">
      <p:transition spd="slow" advTm="117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</a:t>
            </a:r>
            <a:r>
              <a:rPr lang="en-US" smtClean="0"/>
              <a:t>function </a:t>
            </a:r>
            <a:r>
              <a:rPr lang="en-US" dirty="0"/>
              <a:t>calls and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4954197" cy="45307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Unlabeled objects</a:t>
            </a:r>
          </a:p>
          <a:p>
            <a:pPr lvl="1"/>
            <a:r>
              <a:rPr lang="en-US" sz="2800" dirty="0" smtClean="0"/>
              <a:t>Unknown type</a:t>
            </a:r>
          </a:p>
          <a:p>
            <a:pPr lvl="1"/>
            <a:r>
              <a:rPr lang="en-US" sz="2800" dirty="0" smtClean="0"/>
              <a:t>Many possible targets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6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640246" y="2438143"/>
            <a:ext cx="2963688" cy="3783272"/>
            <a:chOff x="6621288" y="3613151"/>
            <a:chExt cx="2179674" cy="2743200"/>
          </a:xfrm>
        </p:grpSpPr>
        <p:grpSp>
          <p:nvGrpSpPr>
            <p:cNvPr id="16" name="Group 15"/>
            <p:cNvGrpSpPr/>
            <p:nvPr/>
          </p:nvGrpSpPr>
          <p:grpSpPr>
            <a:xfrm>
              <a:off x="6621288" y="3613151"/>
              <a:ext cx="2179674" cy="2743200"/>
              <a:chOff x="1233377" y="3147237"/>
              <a:chExt cx="2179674" cy="2743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86269" y="3468983"/>
                <a:ext cx="542261" cy="41467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CBCB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</a:rPr>
                  <a:t>f1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612505" y="3883653"/>
                <a:ext cx="542261" cy="41467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CBCB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</a:rPr>
                  <a:t>f2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522709" y="4912667"/>
                <a:ext cx="542261" cy="41467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CBCB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</a:rPr>
                  <a:t>f5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515138" y="5228525"/>
                <a:ext cx="542261" cy="41467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CBCB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</a:rPr>
                  <a:t>f4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30077" y="4241395"/>
                <a:ext cx="542261" cy="41467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CBCB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</a:rPr>
                  <a:t>f3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33377" y="3147237"/>
                <a:ext cx="2179674" cy="2743200"/>
              </a:xfrm>
              <a:prstGeom prst="rect">
                <a:avLst/>
              </a:prstGeom>
              <a:noFill/>
              <a:ln w="19050">
                <a:solidFill>
                  <a:srgbClr val="1818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868633" y="3615067"/>
              <a:ext cx="1646717" cy="2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18181C"/>
                  </a:solidFill>
                </a:rPr>
                <a:t>Binary</a:t>
              </a:r>
              <a:endParaRPr lang="en-US" sz="1400" dirty="0">
                <a:solidFill>
                  <a:srgbClr val="18181C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56432" y="3172048"/>
            <a:ext cx="2740107" cy="2916833"/>
            <a:chOff x="5753401" y="3174939"/>
            <a:chExt cx="2740107" cy="2916833"/>
          </a:xfrm>
        </p:grpSpPr>
        <p:cxnSp>
          <p:nvCxnSpPr>
            <p:cNvPr id="33" name="Straight Arrow Connector 32"/>
            <p:cNvCxnSpPr>
              <a:stCxn id="14" idx="0"/>
              <a:endCxn id="15" idx="2"/>
            </p:cNvCxnSpPr>
            <p:nvPr/>
          </p:nvCxnSpPr>
          <p:spPr>
            <a:xfrm flipH="1" flipV="1">
              <a:off x="6276353" y="4519036"/>
              <a:ext cx="115657" cy="789506"/>
            </a:xfrm>
            <a:prstGeom prst="straightConnector1">
              <a:avLst/>
            </a:prstGeom>
            <a:ln w="19050">
              <a:solidFill>
                <a:srgbClr val="18181C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5753401" y="3174939"/>
              <a:ext cx="2740107" cy="2916833"/>
              <a:chOff x="5743198" y="3167823"/>
              <a:chExt cx="2740107" cy="2916833"/>
            </a:xfrm>
          </p:grpSpPr>
          <p:cxnSp>
            <p:nvCxnSpPr>
              <p:cNvPr id="20" name="Straight Arrow Connector 19"/>
              <p:cNvCxnSpPr>
                <a:stCxn id="14" idx="3"/>
                <a:endCxn id="13" idx="1"/>
              </p:cNvCxnSpPr>
              <p:nvPr/>
            </p:nvCxnSpPr>
            <p:spPr>
              <a:xfrm flipV="1">
                <a:off x="6760664" y="5158873"/>
                <a:ext cx="632678" cy="435614"/>
              </a:xfrm>
              <a:prstGeom prst="straightConnector1">
                <a:avLst/>
              </a:prstGeom>
              <a:ln w="19050">
                <a:solidFill>
                  <a:srgbClr val="18181C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14" idx="0"/>
              </p:cNvCxnSpPr>
              <p:nvPr/>
            </p:nvCxnSpPr>
            <p:spPr>
              <a:xfrm flipH="1" flipV="1">
                <a:off x="5746741" y="4595236"/>
                <a:ext cx="645269" cy="713306"/>
              </a:xfrm>
              <a:prstGeom prst="straightConnector1">
                <a:avLst/>
              </a:prstGeom>
              <a:ln w="19050">
                <a:solidFill>
                  <a:srgbClr val="18181C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H="1">
                <a:off x="5743198" y="3486777"/>
                <a:ext cx="18372" cy="1104916"/>
              </a:xfrm>
              <a:prstGeom prst="straightConnector1">
                <a:avLst/>
              </a:prstGeom>
              <a:ln w="19050">
                <a:solidFill>
                  <a:srgbClr val="18181C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endCxn id="5" idx="1"/>
              </p:cNvCxnSpPr>
              <p:nvPr/>
            </p:nvCxnSpPr>
            <p:spPr>
              <a:xfrm flipV="1">
                <a:off x="5761570" y="3167823"/>
                <a:ext cx="630440" cy="313464"/>
              </a:xfrm>
              <a:prstGeom prst="straightConnector1">
                <a:avLst/>
              </a:prstGeom>
              <a:ln w="19050">
                <a:solidFill>
                  <a:srgbClr val="18181C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endCxn id="14" idx="3"/>
              </p:cNvCxnSpPr>
              <p:nvPr/>
            </p:nvCxnSpPr>
            <p:spPr>
              <a:xfrm flipH="1">
                <a:off x="6760664" y="5594487"/>
                <a:ext cx="1604250" cy="0"/>
              </a:xfrm>
              <a:prstGeom prst="straightConnector1">
                <a:avLst/>
              </a:prstGeom>
              <a:ln w="19050">
                <a:solidFill>
                  <a:srgbClr val="18181C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flipV="1">
                <a:off x="8364914" y="3836973"/>
                <a:ext cx="118391" cy="1757514"/>
              </a:xfrm>
              <a:prstGeom prst="straightConnector1">
                <a:avLst/>
              </a:prstGeom>
              <a:ln w="19050">
                <a:solidFill>
                  <a:srgbClr val="18181C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12" idx="3"/>
              </p:cNvCxnSpPr>
              <p:nvPr/>
            </p:nvCxnSpPr>
            <p:spPr>
              <a:xfrm>
                <a:off x="8252746" y="3739713"/>
                <a:ext cx="224336" cy="97260"/>
              </a:xfrm>
              <a:prstGeom prst="straightConnector1">
                <a:avLst/>
              </a:prstGeom>
              <a:ln w="19050">
                <a:solidFill>
                  <a:srgbClr val="18181C"/>
                </a:solidFill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endCxn id="14" idx="2"/>
              </p:cNvCxnSpPr>
              <p:nvPr/>
            </p:nvCxnSpPr>
            <p:spPr>
              <a:xfrm flipV="1">
                <a:off x="6392009" y="5880432"/>
                <a:ext cx="1" cy="204223"/>
              </a:xfrm>
              <a:prstGeom prst="straightConnector1">
                <a:avLst/>
              </a:prstGeom>
              <a:ln w="19050">
                <a:solidFill>
                  <a:srgbClr val="18181C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5839479" y="6084655"/>
                <a:ext cx="552530" cy="1"/>
              </a:xfrm>
              <a:prstGeom prst="straightConnector1">
                <a:avLst/>
              </a:prstGeom>
              <a:ln w="19050">
                <a:solidFill>
                  <a:srgbClr val="18181C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flipH="1" flipV="1">
                <a:off x="5839478" y="5594487"/>
                <a:ext cx="1" cy="490169"/>
              </a:xfrm>
              <a:prstGeom prst="straightConnector1">
                <a:avLst/>
              </a:prstGeom>
              <a:ln w="19050">
                <a:solidFill>
                  <a:srgbClr val="18181C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endCxn id="14" idx="1"/>
              </p:cNvCxnSpPr>
              <p:nvPr/>
            </p:nvCxnSpPr>
            <p:spPr>
              <a:xfrm>
                <a:off x="5839478" y="5594487"/>
                <a:ext cx="183877" cy="0"/>
              </a:xfrm>
              <a:prstGeom prst="straightConnector1">
                <a:avLst/>
              </a:prstGeom>
              <a:ln w="19050">
                <a:solidFill>
                  <a:srgbClr val="18181C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/>
          <p:cNvGrpSpPr/>
          <p:nvPr/>
        </p:nvGrpSpPr>
        <p:grpSpPr>
          <a:xfrm>
            <a:off x="5699283" y="2847205"/>
            <a:ext cx="3358783" cy="2736932"/>
            <a:chOff x="5695425" y="2848403"/>
            <a:chExt cx="3358783" cy="2736932"/>
          </a:xfrm>
        </p:grpSpPr>
        <p:grpSp>
          <p:nvGrpSpPr>
            <p:cNvPr id="37" name="Group 36"/>
            <p:cNvGrpSpPr/>
            <p:nvPr/>
          </p:nvGrpSpPr>
          <p:grpSpPr>
            <a:xfrm>
              <a:off x="6398733" y="4564943"/>
              <a:ext cx="754912" cy="400110"/>
              <a:chOff x="4061637" y="733647"/>
              <a:chExt cx="754912" cy="400110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4061637" y="733647"/>
                <a:ext cx="7549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1</a:t>
                </a:r>
                <a:endParaRPr lang="en-US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061639" y="793698"/>
                <a:ext cx="276446" cy="256467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7044302" y="4844715"/>
              <a:ext cx="754912" cy="400110"/>
              <a:chOff x="4061637" y="733647"/>
              <a:chExt cx="754912" cy="400110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4061637" y="733647"/>
                <a:ext cx="7549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072272" y="804331"/>
                <a:ext cx="276446" cy="256467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8299296" y="3405399"/>
              <a:ext cx="754912" cy="400110"/>
              <a:chOff x="4061637" y="733647"/>
              <a:chExt cx="754912" cy="400110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4061637" y="733647"/>
                <a:ext cx="7549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3</a:t>
                </a:r>
                <a:endParaRPr lang="en-US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061639" y="814964"/>
                <a:ext cx="276446" cy="256467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6038907" y="2848403"/>
              <a:ext cx="754912" cy="400110"/>
              <a:chOff x="4061637" y="733647"/>
              <a:chExt cx="754912" cy="400110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4061637" y="733647"/>
                <a:ext cx="7549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5</a:t>
                </a:r>
                <a:endParaRPr lang="en-US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061639" y="825597"/>
                <a:ext cx="276446" cy="256467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695425" y="5185225"/>
              <a:ext cx="754912" cy="400110"/>
              <a:chOff x="4040371" y="701748"/>
              <a:chExt cx="754912" cy="400110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4040371" y="701748"/>
                <a:ext cx="7549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4</a:t>
                </a:r>
                <a:endParaRPr lang="en-US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061639" y="793698"/>
                <a:ext cx="276446" cy="256467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189787" y="3958112"/>
            <a:ext cx="1191304" cy="2453264"/>
            <a:chOff x="2374028" y="2686522"/>
            <a:chExt cx="1191304" cy="2453264"/>
          </a:xfrm>
          <a:solidFill>
            <a:srgbClr val="FFFFFF"/>
          </a:solidFill>
        </p:grpSpPr>
        <p:sp>
          <p:nvSpPr>
            <p:cNvPr id="57" name="Rectangle 56"/>
            <p:cNvSpPr/>
            <p:nvPr/>
          </p:nvSpPr>
          <p:spPr>
            <a:xfrm>
              <a:off x="2374028" y="2686522"/>
              <a:ext cx="1191304" cy="2453264"/>
            </a:xfrm>
            <a:prstGeom prst="rect">
              <a:avLst/>
            </a:prstGeom>
            <a:grpFill/>
            <a:ln>
              <a:solidFill>
                <a:srgbClr val="1818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18181C"/>
                  </a:solidFill>
                </a:rPr>
                <a:t>Types</a:t>
              </a:r>
            </a:p>
            <a:p>
              <a:pPr algn="ctr"/>
              <a:endParaRPr lang="en-US" sz="12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en-US" sz="1400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en-US" sz="14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en-US" sz="1400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en-US" sz="14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en-US" sz="1400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en-US" sz="14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en-US" sz="1400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en-US" sz="1400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en-US" sz="600" b="1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chemeClr val="accent5">
                      <a:lumMod val="75000"/>
                    </a:schemeClr>
                  </a:solidFill>
                </a:rPr>
                <a:t>…</a:t>
              </a:r>
              <a:endParaRPr lang="en-US" sz="1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502973" y="2956603"/>
              <a:ext cx="943470" cy="321693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rgbClr val="1818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type1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502973" y="3371451"/>
              <a:ext cx="943470" cy="321693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rgbClr val="1818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type2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502973" y="3786299"/>
              <a:ext cx="943470" cy="321693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rgbClr val="1818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type3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502973" y="4195487"/>
              <a:ext cx="943470" cy="321693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rgbClr val="1818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type4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02973" y="4606245"/>
              <a:ext cx="943470" cy="321693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rgbClr val="1818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type5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835689" y="4171920"/>
            <a:ext cx="771980" cy="2076159"/>
            <a:chOff x="7719673" y="2853491"/>
            <a:chExt cx="771980" cy="2076159"/>
          </a:xfrm>
        </p:grpSpPr>
        <p:grpSp>
          <p:nvGrpSpPr>
            <p:cNvPr id="98" name="Group 97"/>
            <p:cNvGrpSpPr/>
            <p:nvPr/>
          </p:nvGrpSpPr>
          <p:grpSpPr>
            <a:xfrm>
              <a:off x="7736741" y="3730668"/>
              <a:ext cx="754912" cy="400110"/>
              <a:chOff x="5399645" y="-100628"/>
              <a:chExt cx="754912" cy="400110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5399645" y="-100628"/>
                <a:ext cx="7549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1</a:t>
                </a:r>
                <a:endParaRPr lang="en-US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399647" y="-40577"/>
                <a:ext cx="276446" cy="256467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7728731" y="4529540"/>
              <a:ext cx="754912" cy="400110"/>
              <a:chOff x="4746066" y="418472"/>
              <a:chExt cx="754912" cy="400110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4746066" y="418472"/>
                <a:ext cx="7549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4756701" y="489156"/>
                <a:ext cx="276446" cy="256467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7734487" y="3283350"/>
              <a:ext cx="754912" cy="400110"/>
              <a:chOff x="3496828" y="611598"/>
              <a:chExt cx="754912" cy="400110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3496828" y="611598"/>
                <a:ext cx="7549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3</a:t>
                </a:r>
                <a:endParaRPr lang="en-US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496830" y="692915"/>
                <a:ext cx="276446" cy="256467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7733405" y="2853491"/>
              <a:ext cx="754912" cy="400110"/>
              <a:chOff x="5756135" y="738735"/>
              <a:chExt cx="754912" cy="400110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5756135" y="738735"/>
                <a:ext cx="7549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5</a:t>
                </a:r>
                <a:endParaRPr lang="en-US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756137" y="830685"/>
                <a:ext cx="276446" cy="256467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7719673" y="4093374"/>
              <a:ext cx="754912" cy="400110"/>
              <a:chOff x="6064619" y="-390103"/>
              <a:chExt cx="754912" cy="400110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6064619" y="-390103"/>
                <a:ext cx="7549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4</a:t>
                </a:r>
                <a:endParaRPr lang="en-US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6085887" y="-298153"/>
                <a:ext cx="276446" cy="256467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3" name="Right Arrow 112"/>
          <p:cNvSpPr/>
          <p:nvPr/>
        </p:nvSpPr>
        <p:spPr>
          <a:xfrm>
            <a:off x="4551338" y="5276563"/>
            <a:ext cx="985711" cy="45438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181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027223" y="5297095"/>
            <a:ext cx="737309" cy="57189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181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call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eax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7" name="Cube 76"/>
          <p:cNvSpPr/>
          <p:nvPr/>
        </p:nvSpPr>
        <p:spPr>
          <a:xfrm>
            <a:off x="3413298" y="5249651"/>
            <a:ext cx="1027431" cy="689672"/>
          </a:xfrm>
          <a:prstGeom prst="cube">
            <a:avLst/>
          </a:prstGeom>
          <a:noFill/>
          <a:ln w="28575">
            <a:solidFill>
              <a:srgbClr val="181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 flipH="1">
                <a:off x="2256631" y="5287144"/>
                <a:ext cx="123394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∋</m:t>
                      </m:r>
                    </m:oMath>
                  </m:oMathPara>
                </a14:m>
                <a:endParaRPr lang="en-US" sz="3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56631" y="5287144"/>
                <a:ext cx="1233948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Cube 84"/>
          <p:cNvSpPr/>
          <p:nvPr/>
        </p:nvSpPr>
        <p:spPr>
          <a:xfrm>
            <a:off x="3413296" y="5249651"/>
            <a:ext cx="1027431" cy="689672"/>
          </a:xfrm>
          <a:prstGeom prst="cube">
            <a:avLst/>
          </a:prstGeom>
          <a:noFill/>
          <a:ln w="28575">
            <a:solidFill>
              <a:srgbClr val="181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10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7406">
        <p:fade/>
      </p:transition>
    </mc:Choice>
    <mc:Fallback xmlns="">
      <p:transition spd="med" advTm="1174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679" y="1825625"/>
            <a:ext cx="8718998" cy="4530726"/>
          </a:xfrm>
        </p:spPr>
        <p:txBody>
          <a:bodyPr>
            <a:normAutofit/>
          </a:bodyPr>
          <a:lstStyle/>
          <a:p>
            <a:r>
              <a:rPr lang="en-US" sz="2200" smtClean="0"/>
              <a:t>Different </a:t>
            </a:r>
            <a:r>
              <a:rPr lang="en-US" sz="2200" dirty="0"/>
              <a:t>types are </a:t>
            </a:r>
            <a:r>
              <a:rPr lang="en-US" sz="2200"/>
              <a:t>used </a:t>
            </a:r>
            <a:r>
              <a:rPr lang="en-US" sz="2200" smtClean="0"/>
              <a:t>differently</a:t>
            </a:r>
            <a:endParaRPr lang="en-US" sz="2200" dirty="0"/>
          </a:p>
          <a:p>
            <a:r>
              <a:rPr lang="en-US" sz="2200" dirty="0" smtClean="0"/>
              <a:t>Rely on </a:t>
            </a:r>
            <a:r>
              <a:rPr lang="en-US" sz="2200" smtClean="0"/>
              <a:t>combination of </a:t>
            </a:r>
            <a:r>
              <a:rPr lang="en-US" sz="2200" dirty="0" smtClean="0"/>
              <a:t>Program Analysis and Machine Learning</a:t>
            </a:r>
          </a:p>
          <a:p>
            <a:pPr lvl="1"/>
            <a:r>
              <a:rPr lang="en-US" sz="1800" dirty="0" smtClean="0"/>
              <a:t>Program analysis extracts </a:t>
            </a:r>
            <a:r>
              <a:rPr lang="en-US" sz="1800" smtClean="0"/>
              <a:t>usage profiles of </a:t>
            </a:r>
            <a:r>
              <a:rPr lang="en-US" sz="1800" dirty="0" smtClean="0"/>
              <a:t>objects</a:t>
            </a:r>
          </a:p>
          <a:p>
            <a:pPr lvl="1"/>
            <a:r>
              <a:rPr lang="en-US" sz="1800" dirty="0" smtClean="0"/>
              <a:t>Machine learning predicts </a:t>
            </a:r>
            <a:r>
              <a:rPr lang="en-US" sz="1800" smtClean="0"/>
              <a:t>type of </a:t>
            </a:r>
            <a:r>
              <a:rPr lang="en-US" sz="1800" dirty="0" smtClean="0"/>
              <a:t>object based on usage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7</a:t>
            </a:fld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174386" y="5059753"/>
            <a:ext cx="1168400" cy="952500"/>
          </a:xfrm>
          <a:prstGeom prst="roundRect">
            <a:avLst/>
          </a:prstGeom>
          <a:noFill/>
          <a:ln w="38100">
            <a:solidFill>
              <a:srgbClr val="1818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Stripped binary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207710" y="5059753"/>
            <a:ext cx="1449918" cy="952500"/>
          </a:xfrm>
          <a:prstGeom prst="roundRect">
            <a:avLst/>
          </a:prstGeom>
          <a:noFill/>
          <a:ln w="38100">
            <a:solidFill>
              <a:srgbClr val="1818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C00000"/>
                </a:solidFill>
              </a:rPr>
              <a:t>Tracelets</a:t>
            </a:r>
            <a:r>
              <a:rPr lang="en-US" sz="1400" dirty="0" smtClean="0">
                <a:solidFill>
                  <a:srgbClr val="C00000"/>
                </a:solidFill>
              </a:rPr>
              <a:t> per object with known type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051034" y="5063736"/>
            <a:ext cx="824334" cy="952500"/>
          </a:xfrm>
          <a:prstGeom prst="roundRect">
            <a:avLst/>
          </a:prstGeom>
          <a:noFill/>
          <a:ln w="38100">
            <a:solidFill>
              <a:srgbClr val="1818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SLM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603663" y="5138466"/>
            <a:ext cx="1422753" cy="79507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Program Analysis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126577" y="3382957"/>
            <a:ext cx="4036180" cy="1421280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903863" y="5138466"/>
            <a:ext cx="1001144" cy="79507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Train SLM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68" name="Straight Arrow Connector 67"/>
          <p:cNvCxnSpPr>
            <a:stCxn id="62" idx="3"/>
            <a:endCxn id="65" idx="2"/>
          </p:cNvCxnSpPr>
          <p:nvPr/>
        </p:nvCxnSpPr>
        <p:spPr>
          <a:xfrm>
            <a:off x="1342786" y="5536003"/>
            <a:ext cx="26087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6"/>
            <a:endCxn id="63" idx="1"/>
          </p:cNvCxnSpPr>
          <p:nvPr/>
        </p:nvCxnSpPr>
        <p:spPr>
          <a:xfrm>
            <a:off x="3026416" y="5536003"/>
            <a:ext cx="1812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3"/>
            <a:endCxn id="67" idx="2"/>
          </p:cNvCxnSpPr>
          <p:nvPr/>
        </p:nvCxnSpPr>
        <p:spPr>
          <a:xfrm>
            <a:off x="4657628" y="5536003"/>
            <a:ext cx="24623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7" idx="6"/>
            <a:endCxn id="64" idx="1"/>
          </p:cNvCxnSpPr>
          <p:nvPr/>
        </p:nvCxnSpPr>
        <p:spPr>
          <a:xfrm>
            <a:off x="5905007" y="5536003"/>
            <a:ext cx="146027" cy="39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7382382" y="3392540"/>
            <a:ext cx="1587229" cy="1411697"/>
          </a:xfrm>
          <a:prstGeom prst="roundRect">
            <a:avLst/>
          </a:prstGeom>
          <a:noFill/>
          <a:ln w="38100">
            <a:solidFill>
              <a:srgbClr val="1818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Ranked </a:t>
            </a:r>
            <a:r>
              <a:rPr lang="en-US" sz="1600" smtClean="0">
                <a:solidFill>
                  <a:srgbClr val="C00000"/>
                </a:solidFill>
              </a:rPr>
              <a:t>list of </a:t>
            </a:r>
            <a:r>
              <a:rPr lang="en-US" sz="1600" dirty="0" smtClean="0">
                <a:solidFill>
                  <a:srgbClr val="C00000"/>
                </a:solidFill>
              </a:rPr>
              <a:t>targets per call site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871977" y="3712167"/>
            <a:ext cx="1166230" cy="79507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Query SLM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207710" y="3647272"/>
            <a:ext cx="1573036" cy="952500"/>
          </a:xfrm>
          <a:prstGeom prst="roundRect">
            <a:avLst/>
          </a:prstGeom>
          <a:noFill/>
          <a:ln w="38100">
            <a:solidFill>
              <a:srgbClr val="1818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C00000"/>
                </a:solidFill>
              </a:rPr>
              <a:t>Tracelets</a:t>
            </a:r>
            <a:r>
              <a:rPr lang="en-US" sz="1400" dirty="0" smtClean="0">
                <a:solidFill>
                  <a:srgbClr val="C00000"/>
                </a:solidFill>
              </a:rPr>
              <a:t> per object with unknown type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75" name="Curved Connector 74"/>
          <p:cNvCxnSpPr>
            <a:stCxn id="65" idx="0"/>
            <a:endCxn id="74" idx="1"/>
          </p:cNvCxnSpPr>
          <p:nvPr/>
        </p:nvCxnSpPr>
        <p:spPr>
          <a:xfrm rot="5400000" flipH="1" flipV="1">
            <a:off x="2253903" y="4184659"/>
            <a:ext cx="1014944" cy="892670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4" idx="3"/>
            <a:endCxn id="73" idx="2"/>
          </p:cNvCxnSpPr>
          <p:nvPr/>
        </p:nvCxnSpPr>
        <p:spPr>
          <a:xfrm flipV="1">
            <a:off x="4780746" y="4109704"/>
            <a:ext cx="1091231" cy="138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4" idx="0"/>
            <a:endCxn id="73" idx="4"/>
          </p:cNvCxnSpPr>
          <p:nvPr/>
        </p:nvCxnSpPr>
        <p:spPr>
          <a:xfrm flipH="1" flipV="1">
            <a:off x="6455092" y="4507241"/>
            <a:ext cx="8109" cy="5564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3" idx="6"/>
            <a:endCxn id="72" idx="1"/>
          </p:cNvCxnSpPr>
          <p:nvPr/>
        </p:nvCxnSpPr>
        <p:spPr>
          <a:xfrm flipV="1">
            <a:off x="7038207" y="4098389"/>
            <a:ext cx="344175" cy="113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3126577" y="4846501"/>
            <a:ext cx="4036180" cy="1421280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368560" y="6012672"/>
            <a:ext cx="726481" cy="276999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training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72863" y="3382957"/>
            <a:ext cx="886781" cy="276999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prediction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884665" y="5933540"/>
            <a:ext cx="907621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Extracting</a:t>
            </a:r>
            <a:br>
              <a:rPr lang="en-US" sz="1200" dirty="0" smtClean="0">
                <a:solidFill>
                  <a:srgbClr val="C00000"/>
                </a:solidFill>
              </a:rPr>
            </a:br>
            <a:r>
              <a:rPr lang="en-US" sz="1200" dirty="0" err="1" smtClean="0">
                <a:solidFill>
                  <a:srgbClr val="C00000"/>
                </a:solidFill>
              </a:rPr>
              <a:t>tracelets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428" y="4950420"/>
            <a:ext cx="3052149" cy="1444785"/>
          </a:xfrm>
          <a:prstGeom prst="rect">
            <a:avLst/>
          </a:prstGeom>
          <a:noFill/>
          <a:ln w="38100">
            <a:solidFill>
              <a:srgbClr val="FF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6416" y="4804237"/>
            <a:ext cx="4267519" cy="1590968"/>
          </a:xfrm>
          <a:prstGeom prst="rect">
            <a:avLst/>
          </a:prstGeom>
          <a:noFill/>
          <a:ln w="38100">
            <a:solidFill>
              <a:srgbClr val="FF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26416" y="3329792"/>
            <a:ext cx="4267519" cy="1567463"/>
          </a:xfrm>
          <a:prstGeom prst="rect">
            <a:avLst/>
          </a:prstGeom>
          <a:noFill/>
          <a:ln w="38100">
            <a:solidFill>
              <a:srgbClr val="FF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487" y="5987361"/>
            <a:ext cx="794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input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8897" y="4784573"/>
            <a:ext cx="794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output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0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34"/>
    </mc:Choice>
    <mc:Fallback xmlns="">
      <p:transition spd="slow" advTm="111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2" grpId="0" animBg="1"/>
      <p:bldP spid="73" grpId="0" animBg="1"/>
      <p:bldP spid="74" grpId="0" animBg="1"/>
      <p:bldP spid="79" grpId="0" animBg="1"/>
      <p:bldP spid="80" grpId="0"/>
      <p:bldP spid="81" grpId="0"/>
      <p:bldP spid="82" grpId="0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7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usages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384675"/>
          </a:xfrm>
        </p:spPr>
        <p:txBody>
          <a:bodyPr>
            <a:normAutofit/>
          </a:bodyPr>
          <a:lstStyle/>
          <a:p>
            <a:r>
              <a:rPr lang="en-US" i="1" dirty="0" smtClean="0"/>
              <a:t>call </a:t>
            </a:r>
            <a:r>
              <a:rPr lang="en-US" i="1" dirty="0" err="1" smtClean="0"/>
              <a:t>edx</a:t>
            </a:r>
            <a:r>
              <a:rPr lang="en-US" dirty="0" smtClean="0"/>
              <a:t> is a </a:t>
            </a:r>
            <a:r>
              <a:rPr lang="en-US" smtClean="0"/>
              <a:t>virtual function </a:t>
            </a:r>
            <a:r>
              <a:rPr lang="en-US" dirty="0" smtClean="0"/>
              <a:t>call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8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6315075" y="550770"/>
            <a:ext cx="2698750" cy="5645975"/>
            <a:chOff x="10388600" y="733332"/>
            <a:chExt cx="2698750" cy="5645975"/>
          </a:xfrm>
          <a:solidFill>
            <a:srgbClr val="FFFFFF"/>
          </a:solidFill>
        </p:grpSpPr>
        <p:sp>
          <p:nvSpPr>
            <p:cNvPr id="17" name="Rectangle 16"/>
            <p:cNvSpPr/>
            <p:nvPr/>
          </p:nvSpPr>
          <p:spPr>
            <a:xfrm>
              <a:off x="10610850" y="733332"/>
              <a:ext cx="2476500" cy="1247869"/>
            </a:xfrm>
            <a:prstGeom prst="rect">
              <a:avLst/>
            </a:prstGeom>
            <a:grpFill/>
            <a:ln>
              <a:solidFill>
                <a:srgbClr val="18181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…</a:t>
              </a:r>
            </a:p>
            <a:p>
              <a:pPr algn="just"/>
              <a:r>
                <a:rPr lang="en-US" sz="1600" dirty="0" err="1">
                  <a:solidFill>
                    <a:srgbClr val="18181C"/>
                  </a:solidFill>
                </a:rPr>
                <a:t>mov</a:t>
              </a:r>
              <a:r>
                <a:rPr lang="en-US" sz="1600" dirty="0">
                  <a:solidFill>
                    <a:srgbClr val="18181C"/>
                  </a:solidFill>
                </a:rPr>
                <a:t>	</a:t>
              </a:r>
              <a:r>
                <a:rPr lang="en-US" sz="1600" dirty="0" err="1">
                  <a:solidFill>
                    <a:srgbClr val="18181C"/>
                  </a:solidFill>
                </a:rPr>
                <a:t>ebx</a:t>
              </a:r>
              <a:r>
                <a:rPr lang="en-US" sz="1600" dirty="0">
                  <a:solidFill>
                    <a:srgbClr val="18181C"/>
                  </a:solidFill>
                </a:rPr>
                <a:t>,[</a:t>
              </a:r>
              <a:r>
                <a:rPr lang="en-US" sz="1600" dirty="0" err="1">
                  <a:solidFill>
                    <a:srgbClr val="18181C"/>
                  </a:solidFill>
                </a:rPr>
                <a:t>ecx</a:t>
              </a:r>
              <a:r>
                <a:rPr lang="en-US" sz="1600" dirty="0">
                  <a:solidFill>
                    <a:srgbClr val="18181C"/>
                  </a:solidFill>
                </a:rPr>
                <a:t>]</a:t>
              </a:r>
            </a:p>
            <a:p>
              <a:pPr algn="just"/>
              <a:r>
                <a:rPr lang="en-US" sz="1600" dirty="0" err="1">
                  <a:solidFill>
                    <a:srgbClr val="18181C"/>
                  </a:solidFill>
                </a:rPr>
                <a:t>mov</a:t>
              </a:r>
              <a:r>
                <a:rPr lang="en-US" sz="1600" dirty="0">
                  <a:solidFill>
                    <a:srgbClr val="18181C"/>
                  </a:solidFill>
                </a:rPr>
                <a:t>	</a:t>
              </a:r>
              <a:r>
                <a:rPr lang="en-US" sz="1600" dirty="0" err="1">
                  <a:solidFill>
                    <a:srgbClr val="18181C"/>
                  </a:solidFill>
                </a:rPr>
                <a:t>edx</a:t>
              </a:r>
              <a:r>
                <a:rPr lang="en-US" sz="1600" dirty="0">
                  <a:solidFill>
                    <a:srgbClr val="18181C"/>
                  </a:solidFill>
                </a:rPr>
                <a:t>,[ebx+04h]</a:t>
              </a:r>
            </a:p>
            <a:p>
              <a:pPr algn="just"/>
              <a:r>
                <a:rPr lang="en-US" sz="1600" dirty="0" smtClean="0">
                  <a:solidFill>
                    <a:srgbClr val="18181C"/>
                  </a:solidFill>
                </a:rPr>
                <a:t>call</a:t>
              </a:r>
              <a:r>
                <a:rPr lang="en-US" sz="1600" dirty="0">
                  <a:solidFill>
                    <a:srgbClr val="18181C"/>
                  </a:solidFill>
                </a:rPr>
                <a:t>	</a:t>
              </a:r>
              <a:r>
                <a:rPr lang="en-US" sz="1600" dirty="0" err="1">
                  <a:solidFill>
                    <a:srgbClr val="18181C"/>
                  </a:solidFill>
                </a:rPr>
                <a:t>edx</a:t>
              </a:r>
              <a:endParaRPr lang="en-US" sz="1600" dirty="0">
                <a:solidFill>
                  <a:srgbClr val="18181C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610850" y="5597527"/>
              <a:ext cx="2476500" cy="781780"/>
            </a:xfrm>
            <a:prstGeom prst="rect">
              <a:avLst/>
            </a:prstGeom>
            <a:grpFill/>
            <a:ln>
              <a:solidFill>
                <a:srgbClr val="18181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1600" dirty="0" err="1" smtClean="0">
                  <a:solidFill>
                    <a:srgbClr val="18181C"/>
                  </a:solidFill>
                </a:rPr>
                <a:t>mov</a:t>
              </a:r>
              <a:r>
                <a:rPr lang="en-US" sz="1600" dirty="0">
                  <a:solidFill>
                    <a:srgbClr val="18181C"/>
                  </a:solidFill>
                </a:rPr>
                <a:t>	[</a:t>
              </a:r>
              <a:r>
                <a:rPr lang="en-US" sz="1600" dirty="0" smtClean="0">
                  <a:solidFill>
                    <a:srgbClr val="18181C"/>
                  </a:solidFill>
                </a:rPr>
                <a:t>ecx+0ch</a:t>
              </a:r>
              <a:r>
                <a:rPr lang="en-US" sz="1600" dirty="0">
                  <a:solidFill>
                    <a:srgbClr val="18181C"/>
                  </a:solidFill>
                </a:rPr>
                <a:t>],</a:t>
              </a:r>
              <a:r>
                <a:rPr lang="en-US" sz="1600" dirty="0" err="1">
                  <a:solidFill>
                    <a:srgbClr val="18181C"/>
                  </a:solidFill>
                </a:rPr>
                <a:t>ebx</a:t>
              </a:r>
              <a:endParaRPr lang="en-US" sz="1600" dirty="0">
                <a:solidFill>
                  <a:srgbClr val="18181C"/>
                </a:solidFill>
              </a:endParaRPr>
            </a:p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610850" y="2567684"/>
              <a:ext cx="2476500" cy="2324100"/>
            </a:xfrm>
            <a:prstGeom prst="rect">
              <a:avLst/>
            </a:prstGeom>
            <a:grpFill/>
            <a:ln>
              <a:solidFill>
                <a:srgbClr val="18181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1600" i="1" dirty="0">
                  <a:solidFill>
                    <a:srgbClr val="18181C"/>
                  </a:solidFill>
                </a:rPr>
                <a:t>loop:</a:t>
              </a:r>
            </a:p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    </a:t>
              </a:r>
              <a:r>
                <a:rPr lang="en-US" sz="1600" dirty="0" err="1">
                  <a:solidFill>
                    <a:srgbClr val="18181C"/>
                  </a:solidFill>
                </a:rPr>
                <a:t>mov</a:t>
              </a:r>
              <a:r>
                <a:rPr lang="en-US" sz="1600" dirty="0">
                  <a:solidFill>
                    <a:srgbClr val="18181C"/>
                  </a:solidFill>
                </a:rPr>
                <a:t>	[eax+10h],1</a:t>
              </a:r>
            </a:p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    </a:t>
              </a:r>
              <a:r>
                <a:rPr lang="en-US" sz="1600" dirty="0" err="1">
                  <a:solidFill>
                    <a:srgbClr val="18181C"/>
                  </a:solidFill>
                </a:rPr>
                <a:t>mov</a:t>
              </a:r>
              <a:r>
                <a:rPr lang="en-US" sz="1600" dirty="0">
                  <a:solidFill>
                    <a:srgbClr val="18181C"/>
                  </a:solidFill>
                </a:rPr>
                <a:t>	</a:t>
              </a:r>
              <a:r>
                <a:rPr lang="en-US" sz="1600" dirty="0" err="1" smtClean="0">
                  <a:solidFill>
                    <a:srgbClr val="18181C"/>
                  </a:solidFill>
                </a:rPr>
                <a:t>ebx</a:t>
              </a:r>
              <a:r>
                <a:rPr lang="en-US" sz="1600" dirty="0">
                  <a:solidFill>
                    <a:srgbClr val="18181C"/>
                  </a:solidFill>
                </a:rPr>
                <a:t>,[</a:t>
              </a:r>
              <a:r>
                <a:rPr lang="en-US" sz="1600" dirty="0" err="1">
                  <a:solidFill>
                    <a:srgbClr val="18181C"/>
                  </a:solidFill>
                </a:rPr>
                <a:t>eax</a:t>
              </a:r>
              <a:r>
                <a:rPr lang="en-US" sz="1600" dirty="0">
                  <a:solidFill>
                    <a:srgbClr val="18181C"/>
                  </a:solidFill>
                </a:rPr>
                <a:t>]</a:t>
              </a:r>
            </a:p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    </a:t>
              </a:r>
              <a:r>
                <a:rPr lang="en-US" sz="1600" dirty="0" err="1">
                  <a:solidFill>
                    <a:srgbClr val="18181C"/>
                  </a:solidFill>
                </a:rPr>
                <a:t>mov</a:t>
              </a:r>
              <a:r>
                <a:rPr lang="en-US" sz="1600" dirty="0">
                  <a:solidFill>
                    <a:srgbClr val="18181C"/>
                  </a:solidFill>
                </a:rPr>
                <a:t>	</a:t>
              </a:r>
              <a:r>
                <a:rPr lang="en-US" sz="1600" dirty="0" err="1">
                  <a:solidFill>
                    <a:srgbClr val="18181C"/>
                  </a:solidFill>
                </a:rPr>
                <a:t>edx</a:t>
              </a:r>
              <a:r>
                <a:rPr lang="en-US" sz="1600" dirty="0">
                  <a:solidFill>
                    <a:srgbClr val="18181C"/>
                  </a:solidFill>
                </a:rPr>
                <a:t>,[</a:t>
              </a:r>
              <a:r>
                <a:rPr lang="en-US" sz="1600" dirty="0" err="1" smtClean="0">
                  <a:solidFill>
                    <a:srgbClr val="18181C"/>
                  </a:solidFill>
                </a:rPr>
                <a:t>ebx</a:t>
              </a:r>
              <a:r>
                <a:rPr lang="en-US" sz="1600" dirty="0">
                  <a:solidFill>
                    <a:srgbClr val="18181C"/>
                  </a:solidFill>
                </a:rPr>
                <a:t>]</a:t>
              </a:r>
            </a:p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    call	</a:t>
              </a:r>
              <a:r>
                <a:rPr lang="en-US" sz="1600" dirty="0" err="1">
                  <a:solidFill>
                    <a:srgbClr val="18181C"/>
                  </a:solidFill>
                </a:rPr>
                <a:t>edx</a:t>
              </a:r>
              <a:endParaRPr lang="en-US" sz="1600" dirty="0">
                <a:solidFill>
                  <a:srgbClr val="18181C"/>
                </a:solidFill>
              </a:endParaRPr>
            </a:p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    </a:t>
              </a:r>
              <a:r>
                <a:rPr lang="en-US" sz="1600" dirty="0" err="1">
                  <a:solidFill>
                    <a:srgbClr val="18181C"/>
                  </a:solidFill>
                </a:rPr>
                <a:t>mov</a:t>
              </a:r>
              <a:r>
                <a:rPr lang="en-US" sz="1600" dirty="0">
                  <a:solidFill>
                    <a:srgbClr val="18181C"/>
                  </a:solidFill>
                </a:rPr>
                <a:t>	</a:t>
              </a:r>
              <a:r>
                <a:rPr lang="en-US" sz="1600" dirty="0" err="1" smtClean="0">
                  <a:solidFill>
                    <a:srgbClr val="18181C"/>
                  </a:solidFill>
                </a:rPr>
                <a:t>ebx</a:t>
              </a:r>
              <a:r>
                <a:rPr lang="en-US" sz="1600" dirty="0">
                  <a:solidFill>
                    <a:srgbClr val="18181C"/>
                  </a:solidFill>
                </a:rPr>
                <a:t>,[eax+08h]</a:t>
              </a:r>
            </a:p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    </a:t>
              </a:r>
              <a:r>
                <a:rPr lang="en-US" sz="1600" dirty="0" err="1">
                  <a:solidFill>
                    <a:srgbClr val="18181C"/>
                  </a:solidFill>
                </a:rPr>
                <a:t>cmp</a:t>
              </a:r>
              <a:r>
                <a:rPr lang="en-US" sz="1600" dirty="0">
                  <a:solidFill>
                    <a:srgbClr val="18181C"/>
                  </a:solidFill>
                </a:rPr>
                <a:t>	</a:t>
              </a:r>
              <a:r>
                <a:rPr lang="en-US" sz="1600" dirty="0" smtClean="0">
                  <a:solidFill>
                    <a:srgbClr val="18181C"/>
                  </a:solidFill>
                </a:rPr>
                <a:t>ebx,0</a:t>
              </a:r>
              <a:endParaRPr lang="en-US" sz="1600" dirty="0">
                <a:solidFill>
                  <a:srgbClr val="18181C"/>
                </a:solidFill>
              </a:endParaRPr>
            </a:p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    </a:t>
              </a:r>
              <a:r>
                <a:rPr lang="en-US" sz="1600" dirty="0" err="1">
                  <a:solidFill>
                    <a:srgbClr val="18181C"/>
                  </a:solidFill>
                </a:rPr>
                <a:t>jz</a:t>
              </a:r>
              <a:r>
                <a:rPr lang="en-US" sz="1600" dirty="0">
                  <a:solidFill>
                    <a:srgbClr val="18181C"/>
                  </a:solidFill>
                </a:rPr>
                <a:t>	</a:t>
              </a:r>
              <a:r>
                <a:rPr lang="en-US" sz="1600" i="1" dirty="0">
                  <a:solidFill>
                    <a:srgbClr val="18181C"/>
                  </a:solidFill>
                </a:rPr>
                <a:t>loop</a:t>
              </a:r>
            </a:p>
          </p:txBody>
        </p:sp>
        <p:cxnSp>
          <p:nvCxnSpPr>
            <p:cNvPr id="21" name="Straight Arrow Connector 20"/>
            <p:cNvCxnSpPr>
              <a:stCxn id="17" idx="2"/>
              <a:endCxn id="19" idx="0"/>
            </p:cNvCxnSpPr>
            <p:nvPr/>
          </p:nvCxnSpPr>
          <p:spPr>
            <a:xfrm>
              <a:off x="11849100" y="1981201"/>
              <a:ext cx="0" cy="586483"/>
            </a:xfrm>
            <a:prstGeom prst="straightConnector1">
              <a:avLst/>
            </a:prstGeom>
            <a:grpFill/>
            <a:ln w="12700">
              <a:solidFill>
                <a:srgbClr val="18181C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9" idx="2"/>
              <a:endCxn id="18" idx="0"/>
            </p:cNvCxnSpPr>
            <p:nvPr/>
          </p:nvCxnSpPr>
          <p:spPr>
            <a:xfrm>
              <a:off x="11849100" y="4891784"/>
              <a:ext cx="0" cy="705743"/>
            </a:xfrm>
            <a:prstGeom prst="straightConnector1">
              <a:avLst/>
            </a:prstGeom>
            <a:grpFill/>
            <a:ln w="12700">
              <a:solidFill>
                <a:srgbClr val="18181C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0388600" y="5127031"/>
              <a:ext cx="1460500" cy="0"/>
            </a:xfrm>
            <a:prstGeom prst="line">
              <a:avLst/>
            </a:prstGeom>
            <a:grpFill/>
            <a:ln w="12700">
              <a:solidFill>
                <a:srgbClr val="1818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0388600" y="2360613"/>
              <a:ext cx="0" cy="2766418"/>
            </a:xfrm>
            <a:prstGeom prst="line">
              <a:avLst/>
            </a:prstGeom>
            <a:grpFill/>
            <a:ln w="12700">
              <a:solidFill>
                <a:srgbClr val="1818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0388600" y="2360613"/>
              <a:ext cx="1460500" cy="0"/>
            </a:xfrm>
            <a:prstGeom prst="line">
              <a:avLst/>
            </a:prstGeom>
            <a:grpFill/>
            <a:ln w="12700">
              <a:solidFill>
                <a:srgbClr val="1818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Rectangle 57"/>
          <p:cNvSpPr/>
          <p:nvPr/>
        </p:nvSpPr>
        <p:spPr>
          <a:xfrm>
            <a:off x="6752484" y="3583029"/>
            <a:ext cx="1216765" cy="22496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20" name="Arc 19"/>
          <p:cNvSpPr/>
          <p:nvPr/>
        </p:nvSpPr>
        <p:spPr>
          <a:xfrm rot="10800000">
            <a:off x="6421676" y="3162300"/>
            <a:ext cx="506174" cy="268028"/>
          </a:xfrm>
          <a:prstGeom prst="arc">
            <a:avLst>
              <a:gd name="adj1" fmla="val 16200000"/>
              <a:gd name="adj2" fmla="val 6633173"/>
            </a:avLst>
          </a:pr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22" name="Arc 21"/>
          <p:cNvSpPr/>
          <p:nvPr/>
        </p:nvSpPr>
        <p:spPr>
          <a:xfrm rot="10800000">
            <a:off x="6415936" y="3452904"/>
            <a:ext cx="633718" cy="216712"/>
          </a:xfrm>
          <a:prstGeom prst="arc">
            <a:avLst>
              <a:gd name="adj1" fmla="val 16200000"/>
              <a:gd name="adj2" fmla="val 5395901"/>
            </a:avLst>
          </a:pr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23" name="TextBox 22"/>
          <p:cNvSpPr txBox="1"/>
          <p:nvPr/>
        </p:nvSpPr>
        <p:spPr>
          <a:xfrm>
            <a:off x="6529595" y="6212604"/>
            <a:ext cx="1782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18181C"/>
                </a:solidFill>
              </a:rPr>
              <a:t>Win 32-bit x86 assembly</a:t>
            </a:r>
            <a:endParaRPr lang="en-US" sz="1100" dirty="0">
              <a:solidFill>
                <a:srgbClr val="1818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75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80"/>
    </mc:Choice>
    <mc:Fallback xmlns="">
      <p:transition spd="slow" advTm="29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6315075" y="550770"/>
            <a:ext cx="2698750" cy="5645975"/>
            <a:chOff x="10388600" y="733332"/>
            <a:chExt cx="2698750" cy="5645975"/>
          </a:xfrm>
          <a:solidFill>
            <a:srgbClr val="FFFFFF"/>
          </a:solidFill>
        </p:grpSpPr>
        <p:sp>
          <p:nvSpPr>
            <p:cNvPr id="61" name="Rectangle 60"/>
            <p:cNvSpPr/>
            <p:nvPr/>
          </p:nvSpPr>
          <p:spPr>
            <a:xfrm>
              <a:off x="10610850" y="733332"/>
              <a:ext cx="2476500" cy="1247869"/>
            </a:xfrm>
            <a:prstGeom prst="rect">
              <a:avLst/>
            </a:prstGeom>
            <a:grpFill/>
            <a:ln>
              <a:solidFill>
                <a:srgbClr val="18181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…</a:t>
              </a:r>
            </a:p>
            <a:p>
              <a:pPr algn="just"/>
              <a:r>
                <a:rPr lang="en-US" sz="1600" dirty="0" err="1">
                  <a:solidFill>
                    <a:srgbClr val="18181C"/>
                  </a:solidFill>
                </a:rPr>
                <a:t>mov</a:t>
              </a:r>
              <a:r>
                <a:rPr lang="en-US" sz="1600" dirty="0">
                  <a:solidFill>
                    <a:srgbClr val="18181C"/>
                  </a:solidFill>
                </a:rPr>
                <a:t>	</a:t>
              </a:r>
              <a:r>
                <a:rPr lang="en-US" sz="1600" dirty="0" err="1">
                  <a:solidFill>
                    <a:srgbClr val="18181C"/>
                  </a:solidFill>
                </a:rPr>
                <a:t>ebx</a:t>
              </a:r>
              <a:r>
                <a:rPr lang="en-US" sz="1600" dirty="0">
                  <a:solidFill>
                    <a:srgbClr val="18181C"/>
                  </a:solidFill>
                </a:rPr>
                <a:t>,[</a:t>
              </a:r>
              <a:r>
                <a:rPr lang="en-US" sz="1600" dirty="0" err="1">
                  <a:solidFill>
                    <a:srgbClr val="18181C"/>
                  </a:solidFill>
                </a:rPr>
                <a:t>ecx</a:t>
              </a:r>
              <a:r>
                <a:rPr lang="en-US" sz="1600" dirty="0">
                  <a:solidFill>
                    <a:srgbClr val="18181C"/>
                  </a:solidFill>
                </a:rPr>
                <a:t>]</a:t>
              </a:r>
            </a:p>
            <a:p>
              <a:pPr algn="just"/>
              <a:r>
                <a:rPr lang="en-US" sz="1600" dirty="0" err="1">
                  <a:solidFill>
                    <a:srgbClr val="18181C"/>
                  </a:solidFill>
                </a:rPr>
                <a:t>mov</a:t>
              </a:r>
              <a:r>
                <a:rPr lang="en-US" sz="1600" dirty="0">
                  <a:solidFill>
                    <a:srgbClr val="18181C"/>
                  </a:solidFill>
                </a:rPr>
                <a:t>	</a:t>
              </a:r>
              <a:r>
                <a:rPr lang="en-US" sz="1600" dirty="0" err="1">
                  <a:solidFill>
                    <a:srgbClr val="18181C"/>
                  </a:solidFill>
                </a:rPr>
                <a:t>edx</a:t>
              </a:r>
              <a:r>
                <a:rPr lang="en-US" sz="1600" dirty="0">
                  <a:solidFill>
                    <a:srgbClr val="18181C"/>
                  </a:solidFill>
                </a:rPr>
                <a:t>,[ebx+04h]</a:t>
              </a:r>
            </a:p>
            <a:p>
              <a:pPr algn="just"/>
              <a:r>
                <a:rPr lang="en-US" sz="1600" dirty="0" smtClean="0">
                  <a:solidFill>
                    <a:srgbClr val="18181C"/>
                  </a:solidFill>
                </a:rPr>
                <a:t>call</a:t>
              </a:r>
              <a:r>
                <a:rPr lang="en-US" sz="1600" dirty="0">
                  <a:solidFill>
                    <a:srgbClr val="18181C"/>
                  </a:solidFill>
                </a:rPr>
                <a:t>	</a:t>
              </a:r>
              <a:r>
                <a:rPr lang="en-US" sz="1600" dirty="0" err="1">
                  <a:solidFill>
                    <a:srgbClr val="18181C"/>
                  </a:solidFill>
                </a:rPr>
                <a:t>edx</a:t>
              </a:r>
              <a:endParaRPr lang="en-US" sz="1600" dirty="0">
                <a:solidFill>
                  <a:srgbClr val="18181C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0610850" y="5597527"/>
              <a:ext cx="2476500" cy="781780"/>
            </a:xfrm>
            <a:prstGeom prst="rect">
              <a:avLst/>
            </a:prstGeom>
            <a:grpFill/>
            <a:ln>
              <a:solidFill>
                <a:srgbClr val="18181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1600" dirty="0" err="1" smtClean="0">
                  <a:solidFill>
                    <a:srgbClr val="18181C"/>
                  </a:solidFill>
                </a:rPr>
                <a:t>mov</a:t>
              </a:r>
              <a:r>
                <a:rPr lang="en-US" sz="1600" dirty="0">
                  <a:solidFill>
                    <a:srgbClr val="18181C"/>
                  </a:solidFill>
                </a:rPr>
                <a:t>	[</a:t>
              </a:r>
              <a:r>
                <a:rPr lang="en-US" sz="1600" dirty="0" smtClean="0">
                  <a:solidFill>
                    <a:srgbClr val="18181C"/>
                  </a:solidFill>
                </a:rPr>
                <a:t>ecx+0ch</a:t>
              </a:r>
              <a:r>
                <a:rPr lang="en-US" sz="1600" dirty="0">
                  <a:solidFill>
                    <a:srgbClr val="18181C"/>
                  </a:solidFill>
                </a:rPr>
                <a:t>],</a:t>
              </a:r>
              <a:r>
                <a:rPr lang="en-US" sz="1600" dirty="0" err="1">
                  <a:solidFill>
                    <a:srgbClr val="18181C"/>
                  </a:solidFill>
                </a:rPr>
                <a:t>ebx</a:t>
              </a:r>
              <a:endParaRPr lang="en-US" sz="1600" dirty="0">
                <a:solidFill>
                  <a:srgbClr val="18181C"/>
                </a:solidFill>
              </a:endParaRPr>
            </a:p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…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0610850" y="2567684"/>
              <a:ext cx="2476500" cy="2324100"/>
            </a:xfrm>
            <a:prstGeom prst="rect">
              <a:avLst/>
            </a:prstGeom>
            <a:grpFill/>
            <a:ln>
              <a:solidFill>
                <a:srgbClr val="18181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1600" i="1" dirty="0">
                  <a:solidFill>
                    <a:srgbClr val="18181C"/>
                  </a:solidFill>
                </a:rPr>
                <a:t>loop:</a:t>
              </a:r>
            </a:p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    </a:t>
              </a:r>
              <a:r>
                <a:rPr lang="en-US" sz="1600" dirty="0" err="1">
                  <a:solidFill>
                    <a:srgbClr val="18181C"/>
                  </a:solidFill>
                </a:rPr>
                <a:t>mov</a:t>
              </a:r>
              <a:r>
                <a:rPr lang="en-US" sz="1600" dirty="0">
                  <a:solidFill>
                    <a:srgbClr val="18181C"/>
                  </a:solidFill>
                </a:rPr>
                <a:t>	[eax+10h],1</a:t>
              </a:r>
            </a:p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    </a:t>
              </a:r>
              <a:r>
                <a:rPr lang="en-US" sz="1600" dirty="0" err="1">
                  <a:solidFill>
                    <a:srgbClr val="18181C"/>
                  </a:solidFill>
                </a:rPr>
                <a:t>mov</a:t>
              </a:r>
              <a:r>
                <a:rPr lang="en-US" sz="1600" dirty="0">
                  <a:solidFill>
                    <a:srgbClr val="18181C"/>
                  </a:solidFill>
                </a:rPr>
                <a:t>	</a:t>
              </a:r>
              <a:r>
                <a:rPr lang="en-US" sz="1600" dirty="0" err="1" smtClean="0">
                  <a:solidFill>
                    <a:srgbClr val="18181C"/>
                  </a:solidFill>
                </a:rPr>
                <a:t>ebx</a:t>
              </a:r>
              <a:r>
                <a:rPr lang="en-US" sz="1600" dirty="0">
                  <a:solidFill>
                    <a:srgbClr val="18181C"/>
                  </a:solidFill>
                </a:rPr>
                <a:t>,[</a:t>
              </a:r>
              <a:r>
                <a:rPr lang="en-US" sz="1600" dirty="0" err="1">
                  <a:solidFill>
                    <a:srgbClr val="18181C"/>
                  </a:solidFill>
                </a:rPr>
                <a:t>eax</a:t>
              </a:r>
              <a:r>
                <a:rPr lang="en-US" sz="1600" dirty="0">
                  <a:solidFill>
                    <a:srgbClr val="18181C"/>
                  </a:solidFill>
                </a:rPr>
                <a:t>]</a:t>
              </a:r>
            </a:p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    </a:t>
              </a:r>
              <a:r>
                <a:rPr lang="en-US" sz="1600" dirty="0" err="1">
                  <a:solidFill>
                    <a:srgbClr val="18181C"/>
                  </a:solidFill>
                </a:rPr>
                <a:t>mov</a:t>
              </a:r>
              <a:r>
                <a:rPr lang="en-US" sz="1600" dirty="0">
                  <a:solidFill>
                    <a:srgbClr val="18181C"/>
                  </a:solidFill>
                </a:rPr>
                <a:t>	</a:t>
              </a:r>
              <a:r>
                <a:rPr lang="en-US" sz="1600" dirty="0" err="1">
                  <a:solidFill>
                    <a:srgbClr val="18181C"/>
                  </a:solidFill>
                </a:rPr>
                <a:t>edx</a:t>
              </a:r>
              <a:r>
                <a:rPr lang="en-US" sz="1600" dirty="0">
                  <a:solidFill>
                    <a:srgbClr val="18181C"/>
                  </a:solidFill>
                </a:rPr>
                <a:t>,[</a:t>
              </a:r>
              <a:r>
                <a:rPr lang="en-US" sz="1600" dirty="0" err="1" smtClean="0">
                  <a:solidFill>
                    <a:srgbClr val="18181C"/>
                  </a:solidFill>
                </a:rPr>
                <a:t>ebx</a:t>
              </a:r>
              <a:r>
                <a:rPr lang="en-US" sz="1600" dirty="0">
                  <a:solidFill>
                    <a:srgbClr val="18181C"/>
                  </a:solidFill>
                </a:rPr>
                <a:t>]</a:t>
              </a:r>
            </a:p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    call	</a:t>
              </a:r>
              <a:r>
                <a:rPr lang="en-US" sz="1600" dirty="0" err="1">
                  <a:solidFill>
                    <a:srgbClr val="18181C"/>
                  </a:solidFill>
                </a:rPr>
                <a:t>edx</a:t>
              </a:r>
              <a:endParaRPr lang="en-US" sz="1600" dirty="0">
                <a:solidFill>
                  <a:srgbClr val="18181C"/>
                </a:solidFill>
              </a:endParaRPr>
            </a:p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    </a:t>
              </a:r>
              <a:r>
                <a:rPr lang="en-US" sz="1600" dirty="0" err="1">
                  <a:solidFill>
                    <a:srgbClr val="18181C"/>
                  </a:solidFill>
                </a:rPr>
                <a:t>mov</a:t>
              </a:r>
              <a:r>
                <a:rPr lang="en-US" sz="1600" dirty="0">
                  <a:solidFill>
                    <a:srgbClr val="18181C"/>
                  </a:solidFill>
                </a:rPr>
                <a:t>	</a:t>
              </a:r>
              <a:r>
                <a:rPr lang="en-US" sz="1600" dirty="0" err="1" smtClean="0">
                  <a:solidFill>
                    <a:srgbClr val="18181C"/>
                  </a:solidFill>
                </a:rPr>
                <a:t>ebx</a:t>
              </a:r>
              <a:r>
                <a:rPr lang="en-US" sz="1600" dirty="0">
                  <a:solidFill>
                    <a:srgbClr val="18181C"/>
                  </a:solidFill>
                </a:rPr>
                <a:t>,[eax+08h]</a:t>
              </a:r>
            </a:p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    </a:t>
              </a:r>
              <a:r>
                <a:rPr lang="en-US" sz="1600" dirty="0" err="1">
                  <a:solidFill>
                    <a:srgbClr val="18181C"/>
                  </a:solidFill>
                </a:rPr>
                <a:t>cmp</a:t>
              </a:r>
              <a:r>
                <a:rPr lang="en-US" sz="1600" dirty="0">
                  <a:solidFill>
                    <a:srgbClr val="18181C"/>
                  </a:solidFill>
                </a:rPr>
                <a:t>	</a:t>
              </a:r>
              <a:r>
                <a:rPr lang="en-US" sz="1600" dirty="0" smtClean="0">
                  <a:solidFill>
                    <a:srgbClr val="18181C"/>
                  </a:solidFill>
                </a:rPr>
                <a:t>ebx,0</a:t>
              </a:r>
              <a:endParaRPr lang="en-US" sz="1600" dirty="0">
                <a:solidFill>
                  <a:srgbClr val="18181C"/>
                </a:solidFill>
              </a:endParaRPr>
            </a:p>
            <a:p>
              <a:pPr algn="just"/>
              <a:r>
                <a:rPr lang="en-US" sz="1600" dirty="0">
                  <a:solidFill>
                    <a:srgbClr val="18181C"/>
                  </a:solidFill>
                </a:rPr>
                <a:t>    </a:t>
              </a:r>
              <a:r>
                <a:rPr lang="en-US" sz="1600" dirty="0" err="1">
                  <a:solidFill>
                    <a:srgbClr val="18181C"/>
                  </a:solidFill>
                </a:rPr>
                <a:t>jz</a:t>
              </a:r>
              <a:r>
                <a:rPr lang="en-US" sz="1600" dirty="0">
                  <a:solidFill>
                    <a:srgbClr val="18181C"/>
                  </a:solidFill>
                </a:rPr>
                <a:t>	</a:t>
              </a:r>
              <a:r>
                <a:rPr lang="en-US" sz="1600" i="1" dirty="0">
                  <a:solidFill>
                    <a:srgbClr val="18181C"/>
                  </a:solidFill>
                </a:rPr>
                <a:t>loop</a:t>
              </a:r>
            </a:p>
          </p:txBody>
        </p:sp>
        <p:cxnSp>
          <p:nvCxnSpPr>
            <p:cNvPr id="65" name="Straight Arrow Connector 64"/>
            <p:cNvCxnSpPr>
              <a:stCxn id="61" idx="2"/>
              <a:endCxn id="64" idx="0"/>
            </p:cNvCxnSpPr>
            <p:nvPr/>
          </p:nvCxnSpPr>
          <p:spPr>
            <a:xfrm>
              <a:off x="11849100" y="1981201"/>
              <a:ext cx="0" cy="586483"/>
            </a:xfrm>
            <a:prstGeom prst="straightConnector1">
              <a:avLst/>
            </a:prstGeom>
            <a:grpFill/>
            <a:ln w="12700">
              <a:solidFill>
                <a:srgbClr val="18181C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4" idx="2"/>
              <a:endCxn id="62" idx="0"/>
            </p:cNvCxnSpPr>
            <p:nvPr/>
          </p:nvCxnSpPr>
          <p:spPr>
            <a:xfrm>
              <a:off x="11849100" y="4891784"/>
              <a:ext cx="0" cy="705743"/>
            </a:xfrm>
            <a:prstGeom prst="straightConnector1">
              <a:avLst/>
            </a:prstGeom>
            <a:grpFill/>
            <a:ln w="12700">
              <a:solidFill>
                <a:srgbClr val="18181C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0388600" y="5127031"/>
              <a:ext cx="1460500" cy="0"/>
            </a:xfrm>
            <a:prstGeom prst="line">
              <a:avLst/>
            </a:prstGeom>
            <a:grpFill/>
            <a:ln w="12700">
              <a:solidFill>
                <a:srgbClr val="1818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10388600" y="2360613"/>
              <a:ext cx="0" cy="2766418"/>
            </a:xfrm>
            <a:prstGeom prst="line">
              <a:avLst/>
            </a:prstGeom>
            <a:grpFill/>
            <a:ln w="12700">
              <a:solidFill>
                <a:srgbClr val="1818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10388600" y="2360613"/>
              <a:ext cx="1460500" cy="0"/>
            </a:xfrm>
            <a:prstGeom prst="line">
              <a:avLst/>
            </a:prstGeom>
            <a:grpFill/>
            <a:ln w="12700">
              <a:solidFill>
                <a:srgbClr val="1818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1867702" y="3048000"/>
            <a:ext cx="3894517" cy="2520951"/>
          </a:xfrm>
          <a:prstGeom prst="rect">
            <a:avLst/>
          </a:prstGeom>
          <a:solidFill>
            <a:srgbClr val="FFFFFF"/>
          </a:solidFill>
          <a:ln>
            <a:solidFill>
              <a:srgbClr val="CBCB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smtClean="0">
                <a:solidFill>
                  <a:srgbClr val="18181C"/>
                </a:solidFill>
              </a:rPr>
              <a:t>Memory:</a:t>
            </a:r>
          </a:p>
          <a:p>
            <a:endParaRPr lang="en-US" dirty="0" smtClean="0">
              <a:solidFill>
                <a:srgbClr val="18181C"/>
              </a:solidFill>
            </a:endParaRPr>
          </a:p>
          <a:p>
            <a:r>
              <a:rPr lang="en-US" dirty="0">
                <a:solidFill>
                  <a:srgbClr val="18181C"/>
                </a:solidFill>
              </a:rPr>
              <a:t> </a:t>
            </a:r>
            <a:r>
              <a:rPr lang="en-US" dirty="0" smtClean="0">
                <a:solidFill>
                  <a:srgbClr val="18181C"/>
                </a:solidFill>
              </a:rPr>
              <a:t>  object:</a:t>
            </a:r>
            <a:endParaRPr lang="en-US" dirty="0">
              <a:solidFill>
                <a:srgbClr val="18181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usages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384675"/>
          </a:xfrm>
        </p:spPr>
        <p:txBody>
          <a:bodyPr>
            <a:normAutofit/>
          </a:bodyPr>
          <a:lstStyle/>
          <a:p>
            <a:r>
              <a:rPr lang="en-US" i="1" dirty="0" smtClean="0"/>
              <a:t>call </a:t>
            </a:r>
            <a:r>
              <a:rPr lang="en-US" i="1" dirty="0" err="1" smtClean="0"/>
              <a:t>edx</a:t>
            </a:r>
            <a:r>
              <a:rPr lang="en-US" dirty="0" smtClean="0"/>
              <a:t> is a </a:t>
            </a:r>
            <a:r>
              <a:rPr lang="en-US" smtClean="0"/>
              <a:t>virtual function </a:t>
            </a:r>
            <a:r>
              <a:rPr lang="en-US" dirty="0" smtClean="0"/>
              <a:t>call</a:t>
            </a:r>
          </a:p>
          <a:p>
            <a:pPr lvl="1"/>
            <a:r>
              <a:rPr lang="en-US" i="1" dirty="0" err="1" smtClean="0"/>
              <a:t>edx</a:t>
            </a:r>
            <a:r>
              <a:rPr lang="en-US" i="1" dirty="0" smtClean="0"/>
              <a:t> </a:t>
            </a:r>
            <a:r>
              <a:rPr lang="en-US" dirty="0" smtClean="0"/>
              <a:t> is </a:t>
            </a:r>
            <a:r>
              <a:rPr lang="en-US" i="1" dirty="0" smtClean="0">
                <a:solidFill>
                  <a:srgbClr val="FF0000"/>
                </a:solidFill>
              </a:rPr>
              <a:t>[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</a:rPr>
              <a:t>eax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en-US" i="1" dirty="0" smtClean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6A7F-3005-4D8C-BC2B-4770349E93B2}" type="slidenum">
              <a:rPr lang="en-US" smtClean="0"/>
              <a:t>9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752484" y="3583029"/>
            <a:ext cx="1216765" cy="22496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/>
          </p:nvPr>
        </p:nvGraphicFramePr>
        <p:xfrm>
          <a:off x="2084433" y="3901667"/>
          <a:ext cx="1733187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318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18181C"/>
                          </a:solidFill>
                        </a:rPr>
                        <a:t>vtable</a:t>
                      </a:r>
                      <a:r>
                        <a:rPr lang="en-US" dirty="0" smtClean="0">
                          <a:solidFill>
                            <a:srgbClr val="18181C"/>
                          </a:solidFill>
                        </a:rPr>
                        <a:t> address</a:t>
                      </a:r>
                      <a:endParaRPr lang="en-US" dirty="0">
                        <a:solidFill>
                          <a:srgbClr val="18181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18181C"/>
                          </a:solidFill>
                        </a:rPr>
                        <a:t>field </a:t>
                      </a:r>
                      <a:r>
                        <a:rPr lang="en-US" dirty="0" smtClean="0">
                          <a:solidFill>
                            <a:srgbClr val="18181C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18181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18181C"/>
                          </a:solidFill>
                        </a:rPr>
                        <a:t>field</a:t>
                      </a:r>
                      <a:r>
                        <a:rPr lang="en-US" baseline="0" smtClean="0">
                          <a:solidFill>
                            <a:srgbClr val="18181C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18181C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18181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8181C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18181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>
            <p:extLst/>
          </p:nvPr>
        </p:nvGraphicFramePr>
        <p:xfrm>
          <a:off x="4345826" y="3884067"/>
          <a:ext cx="1243013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30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n>
                            <a:noFill/>
                          </a:ln>
                          <a:solidFill>
                            <a:srgbClr val="18181C"/>
                          </a:solidFill>
                        </a:rPr>
                        <a:t>vfunc</a:t>
                      </a:r>
                      <a:r>
                        <a:rPr lang="en-US" baseline="0" smtClean="0">
                          <a:ln>
                            <a:noFill/>
                          </a:ln>
                          <a:solidFill>
                            <a:srgbClr val="18181C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ln>
                            <a:noFill/>
                          </a:ln>
                          <a:solidFill>
                            <a:srgbClr val="18181C"/>
                          </a:solidFill>
                        </a:rPr>
                        <a:t>1</a:t>
                      </a:r>
                      <a:endParaRPr lang="en-US" dirty="0">
                        <a:ln>
                          <a:noFill/>
                        </a:ln>
                        <a:solidFill>
                          <a:srgbClr val="18181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n>
                            <a:noFill/>
                          </a:ln>
                          <a:solidFill>
                            <a:srgbClr val="18181C"/>
                          </a:solidFill>
                        </a:rPr>
                        <a:t>vfunc </a:t>
                      </a:r>
                      <a:r>
                        <a:rPr lang="en-US" dirty="0" smtClean="0">
                          <a:ln>
                            <a:noFill/>
                          </a:ln>
                          <a:solidFill>
                            <a:srgbClr val="18181C"/>
                          </a:solidFill>
                        </a:rPr>
                        <a:t>2</a:t>
                      </a:r>
                      <a:endParaRPr lang="en-US" dirty="0">
                        <a:ln>
                          <a:noFill/>
                        </a:ln>
                        <a:solidFill>
                          <a:srgbClr val="18181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n>
                            <a:noFill/>
                          </a:ln>
                          <a:solidFill>
                            <a:srgbClr val="18181C"/>
                          </a:solidFill>
                        </a:rPr>
                        <a:t>vfunc </a:t>
                      </a:r>
                      <a:r>
                        <a:rPr lang="en-US" dirty="0" smtClean="0">
                          <a:ln>
                            <a:noFill/>
                          </a:ln>
                          <a:solidFill>
                            <a:srgbClr val="18181C"/>
                          </a:solidFill>
                        </a:rPr>
                        <a:t>3</a:t>
                      </a:r>
                      <a:endParaRPr lang="en-US" dirty="0">
                        <a:ln>
                          <a:noFill/>
                        </a:ln>
                        <a:solidFill>
                          <a:srgbClr val="18181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rgbClr val="18181C"/>
                          </a:solidFill>
                        </a:rPr>
                        <a:t>…</a:t>
                      </a:r>
                      <a:endParaRPr lang="en-US" dirty="0">
                        <a:ln>
                          <a:noFill/>
                        </a:ln>
                        <a:solidFill>
                          <a:srgbClr val="18181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89" name="Group 88"/>
          <p:cNvGrpSpPr/>
          <p:nvPr/>
        </p:nvGrpSpPr>
        <p:grpSpPr>
          <a:xfrm>
            <a:off x="198768" y="3270279"/>
            <a:ext cx="1257110" cy="2037279"/>
            <a:chOff x="-4940110" y="909121"/>
            <a:chExt cx="1257110" cy="2037279"/>
          </a:xfrm>
          <a:solidFill>
            <a:srgbClr val="FFFFFF"/>
          </a:solidFill>
        </p:grpSpPr>
        <p:sp>
          <p:nvSpPr>
            <p:cNvPr id="72" name="Rectangle 71"/>
            <p:cNvSpPr/>
            <p:nvPr/>
          </p:nvSpPr>
          <p:spPr>
            <a:xfrm>
              <a:off x="-4940110" y="909121"/>
              <a:ext cx="1257110" cy="2037279"/>
            </a:xfrm>
            <a:prstGeom prst="rect">
              <a:avLst/>
            </a:prstGeom>
            <a:grpFill/>
            <a:ln>
              <a:solidFill>
                <a:srgbClr val="CBCB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 smtClean="0">
                  <a:solidFill>
                    <a:srgbClr val="18181C"/>
                  </a:solidFill>
                </a:rPr>
                <a:t>Registers:</a:t>
              </a:r>
              <a:endParaRPr lang="en-US" dirty="0">
                <a:solidFill>
                  <a:srgbClr val="18181C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-4762526" y="1367155"/>
              <a:ext cx="901700" cy="377669"/>
            </a:xfrm>
            <a:prstGeom prst="rect">
              <a:avLst/>
            </a:prstGeom>
            <a:grpFill/>
            <a:ln>
              <a:solidFill>
                <a:srgbClr val="18181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18181C"/>
                  </a:solidFill>
                </a:rPr>
                <a:t>eax</a:t>
              </a:r>
              <a:endParaRPr lang="en-US" dirty="0" smtClean="0">
                <a:solidFill>
                  <a:srgbClr val="18181C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-4762526" y="2431317"/>
              <a:ext cx="901700" cy="377669"/>
            </a:xfrm>
            <a:prstGeom prst="rect">
              <a:avLst/>
            </a:prstGeom>
            <a:grpFill/>
            <a:ln>
              <a:solidFill>
                <a:srgbClr val="18181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18181C"/>
                  </a:solidFill>
                </a:rPr>
                <a:t>edx</a:t>
              </a:r>
              <a:endParaRPr lang="en-US" dirty="0" smtClean="0">
                <a:solidFill>
                  <a:srgbClr val="18181C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4762526" y="1903046"/>
              <a:ext cx="901700" cy="377669"/>
            </a:xfrm>
            <a:prstGeom prst="rect">
              <a:avLst/>
            </a:prstGeom>
            <a:grpFill/>
            <a:ln>
              <a:solidFill>
                <a:srgbClr val="18181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rgbClr val="18181C"/>
                  </a:solidFill>
                </a:rPr>
                <a:t>ebx</a:t>
              </a:r>
              <a:endParaRPr lang="en-US" dirty="0" smtClean="0">
                <a:solidFill>
                  <a:srgbClr val="18181C"/>
                </a:solidFill>
              </a:endParaRPr>
            </a:p>
          </p:txBody>
        </p:sp>
      </p:grpSp>
      <p:sp>
        <p:nvSpPr>
          <p:cNvPr id="74" name="Left Brace 73"/>
          <p:cNvSpPr/>
          <p:nvPr/>
        </p:nvSpPr>
        <p:spPr>
          <a:xfrm>
            <a:off x="4139748" y="3884067"/>
            <a:ext cx="206077" cy="1483360"/>
          </a:xfrm>
          <a:prstGeom prst="leftBrace">
            <a:avLst>
              <a:gd name="adj1" fmla="val 84820"/>
              <a:gd name="adj2" fmla="val 50000"/>
            </a:avLst>
          </a:prstGeom>
          <a:solidFill>
            <a:srgbClr val="FFFFFF"/>
          </a:solidFill>
          <a:ln w="12700">
            <a:solidFill>
              <a:srgbClr val="18181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8181C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3729083" y="4065167"/>
            <a:ext cx="194468" cy="0"/>
          </a:xfrm>
          <a:prstGeom prst="straightConnector1">
            <a:avLst/>
          </a:prstGeom>
          <a:ln w="12700">
            <a:solidFill>
              <a:srgbClr val="18181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3918848" y="4065167"/>
            <a:ext cx="4704" cy="560580"/>
          </a:xfrm>
          <a:prstGeom prst="straightConnector1">
            <a:avLst/>
          </a:prstGeom>
          <a:ln w="12700">
            <a:solidFill>
              <a:srgbClr val="18181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74" idx="1"/>
          </p:cNvCxnSpPr>
          <p:nvPr/>
        </p:nvCxnSpPr>
        <p:spPr>
          <a:xfrm>
            <a:off x="3918848" y="4625747"/>
            <a:ext cx="220900" cy="0"/>
          </a:xfrm>
          <a:prstGeom prst="straightConnector1">
            <a:avLst/>
          </a:prstGeom>
          <a:ln w="12700">
            <a:solidFill>
              <a:srgbClr val="18181C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63" idx="3"/>
          </p:cNvCxnSpPr>
          <p:nvPr/>
        </p:nvCxnSpPr>
        <p:spPr>
          <a:xfrm flipH="1">
            <a:off x="1278052" y="3917147"/>
            <a:ext cx="336054" cy="1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67" idx="0"/>
          </p:cNvCxnSpPr>
          <p:nvPr/>
        </p:nvCxnSpPr>
        <p:spPr>
          <a:xfrm flipV="1">
            <a:off x="2951026" y="3635037"/>
            <a:ext cx="341" cy="26663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1614106" y="3633739"/>
            <a:ext cx="1337261" cy="1298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1614106" y="3635037"/>
            <a:ext cx="0" cy="27440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0" idx="3"/>
          </p:cNvCxnSpPr>
          <p:nvPr/>
        </p:nvCxnSpPr>
        <p:spPr>
          <a:xfrm flipV="1">
            <a:off x="1278052" y="4453038"/>
            <a:ext cx="469832" cy="1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1738315" y="4088452"/>
            <a:ext cx="6764" cy="364586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69" idx="3"/>
          </p:cNvCxnSpPr>
          <p:nvPr/>
        </p:nvCxnSpPr>
        <p:spPr>
          <a:xfrm flipV="1">
            <a:off x="1278052" y="4980770"/>
            <a:ext cx="355410" cy="54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1746480" y="4095539"/>
            <a:ext cx="339620" cy="2193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1632506" y="5678973"/>
            <a:ext cx="4301461" cy="34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5584514" y="4064627"/>
            <a:ext cx="355410" cy="540"/>
          </a:xfrm>
          <a:prstGeom prst="line">
            <a:avLst/>
          </a:prstGeom>
          <a:ln w="508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5933967" y="4064627"/>
            <a:ext cx="0" cy="161434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1629873" y="4980770"/>
            <a:ext cx="3589" cy="69820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Arc 56"/>
          <p:cNvSpPr/>
          <p:nvPr/>
        </p:nvSpPr>
        <p:spPr>
          <a:xfrm rot="10800000">
            <a:off x="6421676" y="3162300"/>
            <a:ext cx="506174" cy="268028"/>
          </a:xfrm>
          <a:prstGeom prst="arc">
            <a:avLst>
              <a:gd name="adj1" fmla="val 16200000"/>
              <a:gd name="adj2" fmla="val 6639137"/>
            </a:avLst>
          </a:pr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59" name="Arc 58"/>
          <p:cNvSpPr/>
          <p:nvPr/>
        </p:nvSpPr>
        <p:spPr>
          <a:xfrm rot="10800000">
            <a:off x="6415936" y="3452904"/>
            <a:ext cx="633718" cy="216712"/>
          </a:xfrm>
          <a:prstGeom prst="arc">
            <a:avLst>
              <a:gd name="adj1" fmla="val 16200000"/>
              <a:gd name="adj2" fmla="val 5395901"/>
            </a:avLst>
          </a:pr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45" name="Rectangle 44"/>
          <p:cNvSpPr/>
          <p:nvPr/>
        </p:nvSpPr>
        <p:spPr>
          <a:xfrm>
            <a:off x="6752962" y="3314481"/>
            <a:ext cx="1702861" cy="217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56" name="Rectangle 55"/>
          <p:cNvSpPr/>
          <p:nvPr/>
        </p:nvSpPr>
        <p:spPr>
          <a:xfrm>
            <a:off x="6752961" y="3063113"/>
            <a:ext cx="1702861" cy="21767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44" name="TextBox 43"/>
          <p:cNvSpPr txBox="1"/>
          <p:nvPr/>
        </p:nvSpPr>
        <p:spPr>
          <a:xfrm>
            <a:off x="6529595" y="6212604"/>
            <a:ext cx="1782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18181C"/>
                </a:solidFill>
              </a:rPr>
              <a:t>Win 32-bit x86 assembly</a:t>
            </a:r>
            <a:endParaRPr lang="en-US" sz="1100" dirty="0">
              <a:solidFill>
                <a:srgbClr val="18181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4433" y="3884067"/>
            <a:ext cx="1733187" cy="149588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84433" y="3884067"/>
            <a:ext cx="1733187" cy="38013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45825" y="3884067"/>
            <a:ext cx="1238689" cy="380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23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00"/>
    </mc:Choice>
    <mc:Fallback xmlns="">
      <p:transition spd="slow" advTm="76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1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2.5|7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8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2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1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1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1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1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2|8.2|15.7|12.7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8.5|2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50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CBCBCB"/>
      </a:dk1>
      <a:lt1>
        <a:srgbClr val="CBCBCB"/>
      </a:lt1>
      <a:dk2>
        <a:srgbClr val="FFA04D"/>
      </a:dk2>
      <a:lt2>
        <a:srgbClr val="FFA04D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Alef"/>
        <a:ea typeface=""/>
        <a:cs typeface=""/>
      </a:majorFont>
      <a:minorFont>
        <a:latin typeface="Alef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8473</TotalTime>
  <Words>792</Words>
  <Application>Microsoft Office PowerPoint</Application>
  <PresentationFormat>On-screen Show (4:3)</PresentationFormat>
  <Paragraphs>406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Alef</vt:lpstr>
      <vt:lpstr>Arial</vt:lpstr>
      <vt:lpstr>Calibri</vt:lpstr>
      <vt:lpstr>Cambria Math</vt:lpstr>
      <vt:lpstr>Office Theme</vt:lpstr>
      <vt:lpstr>Estimating Types in Binaries using Predictive Modeling</vt:lpstr>
      <vt:lpstr>You get new binaries everyday…</vt:lpstr>
      <vt:lpstr>Reverse Engineering (RE)</vt:lpstr>
      <vt:lpstr>Virtual function calls and objects</vt:lpstr>
      <vt:lpstr>Virtual function calls and objects</vt:lpstr>
      <vt:lpstr>Virtual function calls and objects</vt:lpstr>
      <vt:lpstr>Our approach</vt:lpstr>
      <vt:lpstr>Extracting usages</vt:lpstr>
      <vt:lpstr>Extracting usages</vt:lpstr>
      <vt:lpstr>Usage profiles</vt:lpstr>
      <vt:lpstr>Extracting usages</vt:lpstr>
      <vt:lpstr>From usages to tracelets</vt:lpstr>
      <vt:lpstr>Obtaining the tracelets</vt:lpstr>
      <vt:lpstr>Statistical Language Models (SLMs)</vt:lpstr>
      <vt:lpstr>Variable-order Markov models</vt:lpstr>
      <vt:lpstr>Training the models</vt:lpstr>
      <vt:lpstr>Ranking types</vt:lpstr>
      <vt:lpstr>Evaluation</vt:lpstr>
      <vt:lpstr>Coverage graphs</vt:lpstr>
      <vt:lpstr>SLMs outperform other models</vt:lpstr>
      <vt:lpstr>Summary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Types in Binaries using Predictive Modeling</dc:title>
  <dc:creator>Omer Katz</dc:creator>
  <cp:lastModifiedBy>Omer Katz</cp:lastModifiedBy>
  <cp:revision>278</cp:revision>
  <dcterms:created xsi:type="dcterms:W3CDTF">2015-12-15T10:55:49Z</dcterms:created>
  <dcterms:modified xsi:type="dcterms:W3CDTF">2016-01-21T18:47:05Z</dcterms:modified>
</cp:coreProperties>
</file>